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charts/colors1.xml" ContentType="application/vnd.ms-office.chartcolorstyle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charts/colors2.xml" ContentType="application/vnd.ms-office.chartcolorstyl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charts/chart7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charts/style1.xml" ContentType="application/vnd.ms-office.chartstyl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  <Default Extension="wdp" ContentType="image/vnd.ms-photo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25" r:id="rId3"/>
    <p:sldMasterId id="2147483738" r:id="rId4"/>
    <p:sldMasterId id="2147483751" r:id="rId5"/>
    <p:sldMasterId id="2147483868" r:id="rId6"/>
    <p:sldMasterId id="2147483881" r:id="rId7"/>
    <p:sldMasterId id="2147483894" r:id="rId8"/>
    <p:sldMasterId id="2147483907" r:id="rId9"/>
    <p:sldMasterId id="2147483920" r:id="rId10"/>
    <p:sldMasterId id="2147483933" r:id="rId11"/>
    <p:sldMasterId id="2147483946" r:id="rId12"/>
    <p:sldMasterId id="2147483959" r:id="rId13"/>
    <p:sldMasterId id="2147483972" r:id="rId14"/>
    <p:sldMasterId id="2147483985" r:id="rId15"/>
    <p:sldMasterId id="2147483998" r:id="rId16"/>
  </p:sldMasterIdLst>
  <p:notesMasterIdLst>
    <p:notesMasterId r:id="rId42"/>
  </p:notesMasterIdLst>
  <p:handoutMasterIdLst>
    <p:handoutMasterId r:id="rId43"/>
  </p:handoutMasterIdLst>
  <p:sldIdLst>
    <p:sldId id="257" r:id="rId17"/>
    <p:sldId id="283" r:id="rId18"/>
    <p:sldId id="284" r:id="rId19"/>
    <p:sldId id="262" r:id="rId20"/>
    <p:sldId id="263" r:id="rId21"/>
    <p:sldId id="264" r:id="rId22"/>
    <p:sldId id="285" r:id="rId23"/>
    <p:sldId id="286" r:id="rId24"/>
    <p:sldId id="287" r:id="rId25"/>
    <p:sldId id="294" r:id="rId26"/>
    <p:sldId id="293" r:id="rId27"/>
    <p:sldId id="295" r:id="rId28"/>
    <p:sldId id="290" r:id="rId29"/>
    <p:sldId id="291" r:id="rId30"/>
    <p:sldId id="292" r:id="rId31"/>
    <p:sldId id="273" r:id="rId32"/>
    <p:sldId id="274" r:id="rId33"/>
    <p:sldId id="299" r:id="rId34"/>
    <p:sldId id="297" r:id="rId35"/>
    <p:sldId id="275" r:id="rId36"/>
    <p:sldId id="296" r:id="rId37"/>
    <p:sldId id="276" r:id="rId38"/>
    <p:sldId id="277" r:id="rId39"/>
    <p:sldId id="278" r:id="rId40"/>
    <p:sldId id="281" r:id="rId4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0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</a:rPr>
              <a:t>Количественное соотношение образовательных организаций, принявших участие в СПТ 2019/2020 уч.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году</a:t>
            </a:r>
            <a:endParaRPr lang="ru-RU" sz="1800" dirty="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5665500145815106"/>
          <c:y val="1.0784445210886605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48248639059006526"/>
          <c:y val="0.18019259105741695"/>
          <c:w val="0.43953254107125506"/>
          <c:h val="0.799206047420184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explosion val="14"/>
            <c:extLst xmlns:c16r2="http://schemas.microsoft.com/office/drawing/2015/06/chart">
              <c:ext xmlns:c16="http://schemas.microsoft.com/office/drawing/2014/chart" uri="{C3380CC4-5D6E-409C-BE32-E72D297353CC}">
                <c16:uniqueId val="{00000001-4DB9-4FDE-802A-1FC2704278A6}"/>
              </c:ext>
            </c:extLst>
          </c:dPt>
          <c:dPt>
            <c:idx val="1"/>
            <c:spPr>
              <a:solidFill>
                <a:srgbClr val="FF9966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B9-4FDE-802A-1FC2704278A6}"/>
              </c:ext>
            </c:extLst>
          </c:dPt>
          <c:dPt>
            <c:idx val="2"/>
            <c:spPr>
              <a:solidFill>
                <a:srgbClr val="92D050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FCD-4EA0-827A-CE0378B8FD92}"/>
              </c:ext>
            </c:extLst>
          </c:dPt>
          <c:dPt>
            <c:idx val="3"/>
            <c:spPr>
              <a:solidFill>
                <a:srgbClr val="FFC000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CD-4EA0-827A-CE0378B8FD92}"/>
              </c:ext>
            </c:extLst>
          </c:dPt>
          <c:dLbls>
            <c:dLbl>
              <c:idx val="0"/>
              <c:layout>
                <c:manualLayout>
                  <c:x val="-0.18454955283367361"/>
                  <c:y val="-0.1023729093675754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Общее</a:t>
                    </a:r>
                    <a:r>
                      <a:rPr lang="ru-RU" sz="1800" baseline="0" dirty="0" smtClean="0">
                        <a:latin typeface="Liberation Serif" panose="02020603050405020304" pitchFamily="18" charset="0"/>
                      </a:rPr>
                      <a:t> кол-во ОО, принявших участие в СПТ в Свердловской области </a:t>
                    </a: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- 1074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32288507339360373"/>
                  <c:y val="3.4002708373885378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Западного УО  14,2%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308641975308649"/>
                  <c:y val="2.806032660894488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Liberation Serif" panose="02020603050405020304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Северного </a:t>
                    </a:r>
                    <a:r>
                      <a:rPr lang="ru-RU" dirty="0"/>
                      <a:t>УО
</a:t>
                    </a:r>
                    <a:r>
                      <a:rPr lang="ru-RU" dirty="0" smtClean="0"/>
                      <a:t>11,3%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2407407407407418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Liberation Serif" panose="02020603050405020304"/>
                        <a:ea typeface="+mn-ea"/>
                        <a:cs typeface="+mn-cs"/>
                      </a:defRPr>
                    </a:pPr>
                    <a:r>
                      <a:rPr lang="ru-RU" dirty="0"/>
                      <a:t>г. Екатеринбурга
</a:t>
                    </a:r>
                    <a:r>
                      <a:rPr lang="ru-RU" dirty="0" smtClean="0"/>
                      <a:t>14,7%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CD-4EA0-827A-CE0378B8FD92}"/>
                </c:ext>
                <c:ext xmlns:c15="http://schemas.microsoft.com/office/drawing/2012/chart" uri="{CE6537A1-D6FC-4f65-9D91-7224C49458BB}">
                  <c15:layout>
                    <c:manualLayout>
                      <c:w val="0.30783185087975107"/>
                      <c:h val="0.2665731027849763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Общее кол-во ОО, принявших участие в СПТ по Свердловской области</c:v>
                </c:pt>
                <c:pt idx="1">
                  <c:v>Западного УО</c:v>
                </c:pt>
                <c:pt idx="2">
                  <c:v>Северного УО</c:v>
                </c:pt>
                <c:pt idx="3">
                  <c:v>г. Екатеринбурга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541</c:v>
                </c:pt>
                <c:pt idx="1">
                  <c:v>153</c:v>
                </c:pt>
                <c:pt idx="2">
                  <c:v>121</c:v>
                </c:pt>
                <c:pt idx="3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B9-4FDE-802A-1FC2704278A6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accent5">
        <a:lumMod val="40000"/>
        <a:lumOff val="6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 принявших/не принявших участие в ЕМ СПТ 2019-2020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учебном</a:t>
            </a:r>
            <a:r>
              <a:rPr lang="ru-RU" sz="2000" baseline="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году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Западному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управленческому округу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7924078934577665E-3"/>
          <c:y val="0.28059818429801575"/>
          <c:w val="0.68115364051715754"/>
          <c:h val="0.7069755099632939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9F-4B83-AF0B-B4510FFF81BE}"/>
              </c:ext>
            </c:extLst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9F-4B83-AF0B-B4510FFF81BE}"/>
              </c:ext>
            </c:extLst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9F-4B83-AF0B-B4510FFF81BE}"/>
              </c:ext>
            </c:extLst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9F-4B83-AF0B-B4510FFF81B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21719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E9F-4B83-AF0B-B4510FFF81B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20158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-0.11718418878195794"/>
                  <c:y val="1.12241306435779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1561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-1.1013171964615594E-2"/>
                  <c:y val="8.41809798268336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 smtClean="0">
                        <a:latin typeface="Liberation Serif" panose="02020603050405020304" pitchFamily="18" charset="0"/>
                      </a:rPr>
                      <a:t>7,2</a:t>
                    </a:r>
                    <a:r>
                      <a:rPr lang="en-US" sz="1600" dirty="0" smtClean="0">
                        <a:latin typeface="Liberation Serif" panose="02020603050405020304" pitchFamily="18" charset="0"/>
                      </a:rPr>
                      <a:t>%</a:t>
                    </a:r>
                    <a:endParaRPr lang="en-US" sz="16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1820987654320993E-2"/>
                      <c:h val="6.650297406319936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21719</c:v>
                </c:pt>
                <c:pt idx="1">
                  <c:v>20158</c:v>
                </c:pt>
                <c:pt idx="2">
                  <c:v>1561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E9F-4B83-AF0B-B4510FFF81BE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06911636045509"/>
          <c:y val="0.34082647162603857"/>
          <c:w val="0.29510352872557599"/>
          <c:h val="0.6050917782580195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организаций, принявших/не принявших участие в ЕМ СПТ 2019-2020 уч. году 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Северному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управленческому округу</a:t>
            </a:r>
          </a:p>
        </c:rich>
      </c:tx>
      <c:layout>
        <c:manualLayout>
          <c:xMode val="edge"/>
          <c:yMode val="edge"/>
          <c:x val="0.11542231700204141"/>
          <c:y val="0"/>
        </c:manualLayout>
      </c:layout>
      <c:spPr>
        <a:noFill/>
        <a:ln>
          <a:noFill/>
        </a:ln>
        <a:effectLst/>
      </c:spPr>
    </c:title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D4-4C02-90A1-4B459563CFE7}"/>
              </c:ext>
            </c:extLst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D4-4C02-90A1-4B459563CFE7}"/>
              </c:ext>
            </c:extLst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D4-4C02-90A1-4B459563CFE7}"/>
              </c:ext>
            </c:extLst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D4-4C02-90A1-4B459563CFE7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18936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17279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1657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77435112277634E-2"/>
                  <c:y val="1.1047372680686964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 dirty="0" smtClean="0">
                        <a:latin typeface="Liberation Serif" panose="02020603050405020304" pitchFamily="18" charset="0"/>
                      </a:rPr>
                      <a:t>8,8%</a:t>
                    </a:r>
                    <a:endParaRPr lang="en-US" sz="18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5D4-4C02-90A1-4B459563CFE7}"/>
                </c:ext>
                <c:ext xmlns:c15="http://schemas.microsoft.com/office/drawing/2012/chart" uri="{CE6537A1-D6FC-4f65-9D91-7224C49458BB}">
                  <c15:layout>
                    <c:manualLayout>
                      <c:w val="8.3356481481481476E-2"/>
                      <c:h val="9.6051743532058489E-2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тестированию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18936</c:v>
                </c:pt>
                <c:pt idx="1">
                  <c:v>17279</c:v>
                </c:pt>
                <c:pt idx="2">
                  <c:v>1657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5D4-4C02-90A1-4B459563CFE7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333333333359"/>
          <c:y val="0.3117639273675018"/>
          <c:w val="0.3402777777777779"/>
          <c:h val="0.61379136329660688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 принявших/не принявших участие в СПТ 2019-2020 уч. году 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муниципальному образованию «город Екатеринбург»</a:t>
            </a: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3824308363856708"/>
          <c:y val="1.431638904144673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6504813131688914E-2"/>
          <c:y val="0.26368353700933111"/>
          <c:w val="0.62780770074280201"/>
          <c:h val="0.7157184482567372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E2-41F1-8FBF-668E516D4982}"/>
              </c:ext>
            </c:extLst>
          </c:dPt>
          <c:dPt>
            <c:idx val="1"/>
            <c:explosion val="1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E2-41F1-8FBF-668E516D4982}"/>
              </c:ext>
            </c:extLst>
          </c:dPt>
          <c:dPt>
            <c:idx val="2"/>
            <c:spPr>
              <a:solidFill>
                <a:srgbClr val="8064A2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E2-41F1-8FBF-668E516D4982}"/>
              </c:ext>
            </c:extLst>
          </c:dPt>
          <c:dPt>
            <c:idx val="3"/>
            <c:spPr>
              <a:solidFill>
                <a:srgbClr val="8064A2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E2-41F1-8FBF-668E516D4982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53282</a:t>
                    </a:r>
                    <a:r>
                      <a:rPr lang="ru-RU" sz="2000" baseline="0" dirty="0" smtClean="0">
                        <a:latin typeface="Liberation Serif" panose="02020603050405020304" pitchFamily="18" charset="0"/>
                      </a:rPr>
                      <a:t> </a:t>
                    </a:r>
                    <a:r>
                      <a:rPr lang="ru-RU" sz="2000" baseline="0" dirty="0">
                        <a:latin typeface="Liberation Serif" panose="02020603050405020304" pitchFamily="18" charset="0"/>
                      </a:rPr>
                      <a:t>чел.</a:t>
                    </a:r>
                    <a:endParaRPr lang="ru-RU" sz="20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49637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3645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-1.1343381945449975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2000" dirty="0" smtClean="0">
                        <a:latin typeface="Liberation Serif" panose="02020603050405020304" pitchFamily="18" charset="0"/>
                      </a:rPr>
                      <a:t>6,8%</a:t>
                    </a:r>
                    <a:endParaRPr lang="en-US" sz="20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53282</c:v>
                </c:pt>
                <c:pt idx="1">
                  <c:v>49637</c:v>
                </c:pt>
                <c:pt idx="2">
                  <c:v>3645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9E2-41F1-8FBF-668E516D4982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82075880785876"/>
          <c:y val="0.3685473667313271"/>
          <c:w val="0.30422224124584329"/>
          <c:h val="0.55446044573344555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</a:t>
            </a:r>
            <a:r>
              <a:rPr lang="ru-RU" sz="2400" b="1" baseline="0">
                <a:solidFill>
                  <a:schemeClr val="tx1"/>
                </a:solidFill>
                <a:latin typeface="Liberation Serif" panose="02020603050405020304" pitchFamily="18" charset="0"/>
              </a:rPr>
              <a:t> с явной рискогенностью по Западному управленческому округу</a:t>
            </a:r>
            <a:endParaRPr lang="ru-RU" sz="2400" b="1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0736111111111113"/>
          <c:y val="1.6836195965366927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4876543209876573E-3"/>
          <c:y val="0.1748105320348399"/>
          <c:w val="0.67647018081073196"/>
          <c:h val="0.8251894679651601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0F-4EF8-ABAF-32F1B5AB8CC6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0F-4EF8-ABAF-32F1B5AB8CC6}"/>
              </c:ext>
            </c:extLst>
          </c:dPt>
          <c:dPt>
            <c:idx val="2"/>
            <c:explosion val="62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0F-4EF8-ABAF-32F1B5AB8CC6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0F-4EF8-ABAF-32F1B5AB8CC6}"/>
              </c:ext>
            </c:extLst>
          </c:dPt>
          <c:dPt>
            <c:idx val="4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0F-4EF8-ABAF-32F1B5AB8CC6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21719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8.3596894138232763E-2"/>
                  <c:y val="0.206330195609407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20158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0F-4EF8-ABAF-32F1B5AB8CC6}"/>
                </c:ext>
                <c:ext xmlns:c15="http://schemas.microsoft.com/office/drawing/2012/chart" uri="{CE6537A1-D6FC-4f65-9D91-7224C49458BB}">
                  <c15:layout>
                    <c:manualLayout>
                      <c:w val="0.11673611111111111"/>
                      <c:h val="0.17089629186662647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0F-4EF8-ABAF-32F1B5AB8C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174856615145326E-2"/>
                  <c:y val="-4.15213292729084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3,5%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19394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</c:v>
                </c:pt>
                <c:pt idx="1">
                  <c:v>Кол-во обучающихся, принявших участие</c:v>
                </c:pt>
                <c:pt idx="2">
                  <c:v>Кол-во обучающихся не подвергшихся "группе риска"</c:v>
                </c:pt>
                <c:pt idx="3">
                  <c:v>Кол-во обучающихся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21719</c:v>
                </c:pt>
                <c:pt idx="1">
                  <c:v>20158</c:v>
                </c:pt>
                <c:pt idx="2">
                  <c:v>19394</c:v>
                </c:pt>
                <c:pt idx="3">
                  <c:v>764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0F-4EF8-ABAF-32F1B5AB8CC6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78499562554695"/>
          <c:y val="0.29906453057614485"/>
          <c:w val="0.30732611548556443"/>
          <c:h val="0.61031873216815979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</a:t>
            </a:r>
            <a:r>
              <a:rPr lang="ru-RU" sz="2400" baseline="0">
                <a:solidFill>
                  <a:schemeClr val="tx1"/>
                </a:solidFill>
                <a:latin typeface="Liberation Serif" panose="02020603050405020304" pitchFamily="18" charset="0"/>
              </a:rPr>
              <a:t> количества обучающихся с явной рискогенностью по Северному управленческому округу</a:t>
            </a:r>
            <a:endParaRPr lang="ru-RU" sz="240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1012722368037331"/>
          <c:y val="1.964222862626141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2.5462962962962965E-2"/>
          <c:y val="0.16614342627193374"/>
          <c:w val="0.6834146252551766"/>
          <c:h val="0.83385657372806632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63-4096-8880-FA462B2002B4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63-4096-8880-FA462B2002B4}"/>
              </c:ext>
            </c:extLst>
          </c:dPt>
          <c:dPt>
            <c:idx val="2"/>
            <c:explosion val="58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63-4096-8880-FA462B2002B4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63-4096-8880-FA462B2002B4}"/>
              </c:ext>
            </c:extLst>
          </c:dPt>
          <c:dPt>
            <c:idx val="4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163-4096-8880-FA462B2002B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18936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17279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3-4096-8880-FA462B2002B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4,5%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16428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подвергшихся "группе риска"</c:v>
                </c:pt>
                <c:pt idx="3">
                  <c:v>Кол-во обучающихся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18936</c:v>
                </c:pt>
                <c:pt idx="1">
                  <c:v>17279</c:v>
                </c:pt>
                <c:pt idx="2">
                  <c:v>16428</c:v>
                </c:pt>
                <c:pt idx="3">
                  <c:v>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163-4096-8880-FA462B2002B4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04425488480614"/>
          <c:y val="0.30342360288849035"/>
          <c:w val="0.2980669777388939"/>
          <c:h val="0.6418656095951295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r>
              <a:rPr lang="ru-RU" sz="240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с явной рискогенностью по МО г. Екатеринбург</a:t>
            </a:r>
          </a:p>
        </c:rich>
      </c:tx>
      <c:layout>
        <c:manualLayout>
          <c:xMode val="edge"/>
          <c:yMode val="edge"/>
          <c:x val="0.11554960143870904"/>
          <c:y val="2.2655509998645591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7837973548833921E-3"/>
          <c:y val="0.14597291228408185"/>
          <c:w val="0.6745466365315449"/>
          <c:h val="0.85402708771591829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8B-4A06-95AA-BE0AE8053CFC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8B-4A06-95AA-BE0AE8053CFC}"/>
              </c:ext>
            </c:extLst>
          </c:dPt>
          <c:dPt>
            <c:idx val="2"/>
            <c:explosion val="41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8B-4A06-95AA-BE0AE8053CFC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C8B-4A06-95AA-BE0AE8053CFC}"/>
              </c:ext>
            </c:extLst>
          </c:dPt>
          <c:dPt>
            <c:idx val="4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C8B-4A06-95AA-BE0AE8053CFC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53282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46924</a:t>
                    </a:r>
                    <a:r>
                      <a:rPr lang="ru-RU" sz="18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 </a:t>
                    </a: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C8B-4A06-95AA-BE0AE8053CF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347708272577042"/>
                  <c:y val="-2.11362753075975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2713 чел.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5,1%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C8B-4A06-95AA-BE0AE8053CFC}"/>
                </c:ext>
                <c:ext xmlns:c15="http://schemas.microsoft.com/office/drawing/2012/chart" uri="{CE6537A1-D6FC-4f65-9D91-7224C49458BB}">
                  <c15:layout>
                    <c:manualLayout>
                      <c:w val="0.12142025473864772"/>
                      <c:h val="0.23565310224191421"/>
                    </c:manualLayout>
                  </c15:layout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46471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подвергшихся "группе риска"</c:v>
                </c:pt>
                <c:pt idx="3">
                  <c:v>Кол-во обучающихся,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54172</c:v>
                </c:pt>
                <c:pt idx="1">
                  <c:v>49270</c:v>
                </c:pt>
                <c:pt idx="2">
                  <c:v>46471</c:v>
                </c:pt>
                <c:pt idx="3">
                  <c:v>2799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C8B-4A06-95AA-BE0AE8053CFC}"/>
            </c:ext>
          </c:extLst>
        </c:ser>
        <c:dLbls>
          <c:showPercent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184055118110253"/>
          <c:y val="0.26448225221847277"/>
          <c:w val="0.31427068144259751"/>
          <c:h val="0.72772247585762417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3A176-2002-4AB5-8445-E03BF2B0724B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543CC-5248-4A49-A8F4-8C30E497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0191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26313-5FFE-4D5A-AB2E-483D8B38C9D3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6DB3-A09D-4EF9-88B4-61E7D975B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71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9AA47-1DC9-46C0-8E31-C01FA0EE13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08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815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70107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8863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7654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0309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12824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28640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1139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50834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27024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87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15258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57259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472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66798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37987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98933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2075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80146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3572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21636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93522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43989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78448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87469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6305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5359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0243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8008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57284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0577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58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74743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5940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89558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92603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77291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46862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4837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73660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58461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55518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847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66977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4247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35468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2473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25355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3082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77045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53469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07141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0063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42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91915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4320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44600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39730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85054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927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1793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09549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669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20825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02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77484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90202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54347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65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13924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31996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33917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68868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21726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99740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69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0924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81331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979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67944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70756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66785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62354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928526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630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19359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2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75411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27040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34603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9067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5202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96548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31145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94367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42213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520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669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87762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19174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20457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27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213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53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237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805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904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545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968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707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421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323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25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85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4872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324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5110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462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134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346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968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5353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917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35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302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1319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5534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324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8183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9516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8121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087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3740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261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5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389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1736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4361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118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074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762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1565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5027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075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15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0457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2475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134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3691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2894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707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1874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661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9423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1628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3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3387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95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7883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7723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2166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0199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7560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1482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56477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0556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0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4965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9576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6730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92149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0958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139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8090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89847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8900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51880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2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4673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8714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3222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4999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9669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9019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9920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5744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85489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85224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86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image" Target="../media/image1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image" Target="../media/image1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Relationship Id="rId14" Type="http://schemas.openxmlformats.org/officeDocument/2006/relationships/image" Target="../media/image1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64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197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039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467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237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02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352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541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627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50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58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88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611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55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22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lado.ru/biblioteka_3/socialno-psihologicheskoe-testirovanie-obuchayuschihsya-oo/socialno-psihologicheskoe-testirovanie-obuchayuschihsya-oo-v--1/" TargetMode="External"/><Relationship Id="rId1" Type="http://schemas.openxmlformats.org/officeDocument/2006/relationships/slideLayout" Target="../slideLayouts/slideLayout7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5720" y="0"/>
            <a:ext cx="6933456" cy="1700808"/>
          </a:xfrm>
        </p:spPr>
        <p:txBody>
          <a:bodyPr>
            <a:normAutofit fontScale="90000"/>
          </a:bodyPr>
          <a:lstStyle/>
          <a:p>
            <a: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</a:rPr>
              <a:t>                          </a:t>
            </a:r>
            <a:b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</a:rPr>
            </a:br>
            <a: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5600" y="1600200"/>
            <a:ext cx="7704856" cy="52578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3800" b="1" dirty="0" smtClean="0">
                <a:latin typeface="Liberation Serif" panose="02020603050405020304" pitchFamily="18" charset="0"/>
              </a:rPr>
              <a:t>Итоги социально-психологического тестирования обучающихся в образовательных учреждениях </a:t>
            </a:r>
            <a:r>
              <a:rPr lang="ru-RU" sz="3800" b="1" dirty="0">
                <a:latin typeface="Liberation Serif" panose="02020603050405020304" pitchFamily="18" charset="0"/>
              </a:rPr>
              <a:t>Свердловской области на предмет раннего выявления незаконного потребления наркотических и психотропных </a:t>
            </a:r>
            <a:r>
              <a:rPr lang="ru-RU" sz="3800" b="1" dirty="0" smtClean="0">
                <a:latin typeface="Liberation Serif" panose="02020603050405020304" pitchFamily="18" charset="0"/>
              </a:rPr>
              <a:t>веществ, проведении социально-психологического тестирования в </a:t>
            </a:r>
            <a:r>
              <a:rPr lang="ru-RU" sz="3800" b="1" dirty="0">
                <a:latin typeface="Liberation Serif" panose="02020603050405020304" pitchFamily="18" charset="0"/>
              </a:rPr>
              <a:t>2019/2020 </a:t>
            </a:r>
            <a:r>
              <a:rPr lang="ru-RU" sz="3800" b="1" dirty="0" smtClean="0">
                <a:latin typeface="Liberation Serif" panose="02020603050405020304" pitchFamily="18" charset="0"/>
              </a:rPr>
              <a:t>учебном году и его проведении в новом 2020/2021 </a:t>
            </a:r>
            <a:r>
              <a:rPr lang="ru-RU" sz="3800" b="1" dirty="0">
                <a:latin typeface="Liberation Serif" panose="02020603050405020304" pitchFamily="18" charset="0"/>
              </a:rPr>
              <a:t>учебном году </a:t>
            </a:r>
            <a:r>
              <a:rPr lang="ru-RU" sz="3800" b="1" dirty="0" smtClean="0">
                <a:latin typeface="Liberation Serif" panose="02020603050405020304" pitchFamily="18" charset="0"/>
              </a:rPr>
              <a:t>в </a:t>
            </a:r>
            <a:r>
              <a:rPr lang="ru-RU" sz="3800" b="1" dirty="0">
                <a:latin typeface="Liberation Serif" panose="02020603050405020304" pitchFamily="18" charset="0"/>
              </a:rPr>
              <a:t>муниципальных образованиях, входящих в состав </a:t>
            </a:r>
            <a:r>
              <a:rPr lang="ru-RU" sz="3800" b="1" dirty="0" smtClean="0">
                <a:latin typeface="Liberation Serif" panose="02020603050405020304" pitchFamily="18" charset="0"/>
              </a:rPr>
              <a:t>Западного, Северного управленческих округов и муниципального образования «город Екатеринбург»</a:t>
            </a:r>
            <a:endParaRPr lang="ru-RU" sz="38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endParaRPr lang="ru-RU" sz="38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err="1" smtClean="0">
                <a:latin typeface="Liberation Serif" panose="02020603050405020304" pitchFamily="18" charset="0"/>
              </a:rPr>
              <a:t>Бударкова</a:t>
            </a:r>
            <a:r>
              <a:rPr lang="ru-RU" sz="2600" b="1" dirty="0" smtClean="0">
                <a:latin typeface="Liberation Serif" panose="02020603050405020304" pitchFamily="18" charset="0"/>
              </a:rPr>
              <a:t> Надежда Евгеньевна, педагог-психолог </a:t>
            </a:r>
            <a:r>
              <a:rPr lang="ru-RU" sz="2600" b="1" dirty="0">
                <a:latin typeface="Liberation Serif" panose="02020603050405020304" pitchFamily="18" charset="0"/>
              </a:rPr>
              <a:t>отдела профилактики рискованного поведения несовершеннолетних </a:t>
            </a:r>
            <a:r>
              <a:rPr lang="ru-RU" sz="2600" b="1" dirty="0" smtClean="0">
                <a:latin typeface="Liberation Serif" panose="02020603050405020304" pitchFamily="18" charset="0"/>
              </a:rPr>
              <a:t>и </a:t>
            </a:r>
            <a:r>
              <a:rPr lang="ru-RU" sz="2600" b="1" dirty="0">
                <a:latin typeface="Liberation Serif" panose="02020603050405020304" pitchFamily="18" charset="0"/>
              </a:rPr>
              <a:t>организации социально-психологического тестирования</a:t>
            </a:r>
            <a:endParaRPr lang="en-US" sz="26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endParaRPr lang="en-US" sz="26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latin typeface="Liberation Serif" panose="02020603050405020304" pitchFamily="18" charset="0"/>
              </a:rPr>
              <a:t>24.08.2020 </a:t>
            </a:r>
            <a:r>
              <a:rPr lang="ru-RU" sz="3400" b="1" dirty="0">
                <a:latin typeface="Liberation Serif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27447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737498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279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208443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7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392466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250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latin typeface="Liberation Serif" panose="02020603050405020304" pitchFamily="18" charset="0"/>
              </a:rPr>
              <a:t>Рейтинг муниципальных образований Западного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управленческого округа Свердловской области с явной рискогенностью 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986942"/>
              </p:ext>
            </p:extLst>
          </p:nvPr>
        </p:nvGraphicFramePr>
        <p:xfrm>
          <a:off x="2850077" y="1484790"/>
          <a:ext cx="7206364" cy="5022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352">
                  <a:extLst>
                    <a:ext uri="{9D8B030D-6E8A-4147-A177-3AD203B41FA5}">
                      <a16:colId xmlns:a16="http://schemas.microsoft.com/office/drawing/2014/main" xmlns="" val="3434290981"/>
                    </a:ext>
                  </a:extLst>
                </a:gridCol>
                <a:gridCol w="3673319">
                  <a:extLst>
                    <a:ext uri="{9D8B030D-6E8A-4147-A177-3AD203B41FA5}">
                      <a16:colId xmlns:a16="http://schemas.microsoft.com/office/drawing/2014/main" xmlns="" val="3272604630"/>
                    </a:ext>
                  </a:extLst>
                </a:gridCol>
                <a:gridCol w="168923">
                  <a:extLst>
                    <a:ext uri="{9D8B030D-6E8A-4147-A177-3AD203B41FA5}">
                      <a16:colId xmlns:a16="http://schemas.microsoft.com/office/drawing/2014/main" xmlns="" val="291446058"/>
                    </a:ext>
                  </a:extLst>
                </a:gridCol>
                <a:gridCol w="2532501">
                  <a:extLst>
                    <a:ext uri="{9D8B030D-6E8A-4147-A177-3AD203B41FA5}">
                      <a16:colId xmlns:a16="http://schemas.microsoft.com/office/drawing/2014/main" xmlns="" val="2531364431"/>
                    </a:ext>
                  </a:extLst>
                </a:gridCol>
                <a:gridCol w="136269">
                  <a:extLst>
                    <a:ext uri="{9D8B030D-6E8A-4147-A177-3AD203B41FA5}">
                      <a16:colId xmlns:a16="http://schemas.microsoft.com/office/drawing/2014/main" xmlns="" val="3079766006"/>
                    </a:ext>
                  </a:extLst>
                </a:gridCol>
              </a:tblGrid>
              <a:tr h="5207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258262"/>
                  </a:ext>
                </a:extLst>
              </a:tr>
              <a:tr h="694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48412556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 Староуткинск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7,3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38280284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Шалинский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18595678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Бисертский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5478127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Дегтярск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90352491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Красноуфимск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1377242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Ачитский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90009499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МО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Красноуфимский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округ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2221631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Ревда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35329536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Среднеуральск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9147593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Артинский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2059885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Нижнесергинский район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3,4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4184789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Верхняя Пышма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38458777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Полевской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73574988"/>
                  </a:ext>
                </a:extLst>
              </a:tr>
              <a:tr h="25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Первоуральск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3709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997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latin typeface="Liberation Serif" panose="02020603050405020304" pitchFamily="18" charset="0"/>
              </a:rPr>
              <a:t>Рейтинг муниципальных образований Северного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управленческого округа Свердловской области с явной рискогенностью 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9257957"/>
              </p:ext>
            </p:extLst>
          </p:nvPr>
        </p:nvGraphicFramePr>
        <p:xfrm>
          <a:off x="1847529" y="1340770"/>
          <a:ext cx="8424936" cy="5543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xmlns="" val="459186302"/>
                    </a:ext>
                  </a:extLst>
                </a:gridCol>
                <a:gridCol w="4315312">
                  <a:extLst>
                    <a:ext uri="{9D8B030D-6E8A-4147-A177-3AD203B41FA5}">
                      <a16:colId xmlns:a16="http://schemas.microsoft.com/office/drawing/2014/main" xmlns="" val="1469947880"/>
                    </a:ext>
                  </a:extLst>
                </a:gridCol>
                <a:gridCol w="300957">
                  <a:extLst>
                    <a:ext uri="{9D8B030D-6E8A-4147-A177-3AD203B41FA5}">
                      <a16:colId xmlns:a16="http://schemas.microsoft.com/office/drawing/2014/main" xmlns="" val="1723432796"/>
                    </a:ext>
                  </a:extLst>
                </a:gridCol>
                <a:gridCol w="2857269">
                  <a:extLst>
                    <a:ext uri="{9D8B030D-6E8A-4147-A177-3AD203B41FA5}">
                      <a16:colId xmlns:a16="http://schemas.microsoft.com/office/drawing/2014/main" xmlns="" val="3935949822"/>
                    </a:ext>
                  </a:extLst>
                </a:gridCol>
                <a:gridCol w="159311">
                  <a:extLst>
                    <a:ext uri="{9D8B030D-6E8A-4147-A177-3AD203B41FA5}">
                      <a16:colId xmlns:a16="http://schemas.microsoft.com/office/drawing/2014/main" xmlns="" val="1033666493"/>
                    </a:ext>
                  </a:extLst>
                </a:gridCol>
              </a:tblGrid>
              <a:tr h="1934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3342089"/>
                  </a:ext>
                </a:extLst>
              </a:tr>
              <a:tr h="703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8728013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Пелым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12838288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Волчанский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598763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Верхотурский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5693875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Нижнетуринский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5161710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Новолялинский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02759228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Краснотурьинск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98408204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Североуральский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1147364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Карпинск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3128991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Качканарский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3230939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«город Лесной»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83308539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Ивдельский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0201183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Серовский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429183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Красноуральск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3,4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21041850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Гаринский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7734410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Сосьвинский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7047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798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379413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Liberation Serif" panose="02020603050405020304" pitchFamily="18" charset="0"/>
              </a:rPr>
              <a:t>Рейтинг районных управлений образований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города Екатеринбурга 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с явной рискогенностью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3421865"/>
              </p:ext>
            </p:extLst>
          </p:nvPr>
        </p:nvGraphicFramePr>
        <p:xfrm>
          <a:off x="1981201" y="1842103"/>
          <a:ext cx="8003233" cy="4874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960">
                  <a:extLst>
                    <a:ext uri="{9D8B030D-6E8A-4147-A177-3AD203B41FA5}">
                      <a16:colId xmlns:a16="http://schemas.microsoft.com/office/drawing/2014/main" xmlns="" val="1317546672"/>
                    </a:ext>
                  </a:extLst>
                </a:gridCol>
                <a:gridCol w="4124574">
                  <a:extLst>
                    <a:ext uri="{9D8B030D-6E8A-4147-A177-3AD203B41FA5}">
                      <a16:colId xmlns:a16="http://schemas.microsoft.com/office/drawing/2014/main" xmlns="" val="1721846280"/>
                    </a:ext>
                  </a:extLst>
                </a:gridCol>
                <a:gridCol w="270101">
                  <a:extLst>
                    <a:ext uri="{9D8B030D-6E8A-4147-A177-3AD203B41FA5}">
                      <a16:colId xmlns:a16="http://schemas.microsoft.com/office/drawing/2014/main" xmlns="" val="1400347482"/>
                    </a:ext>
                  </a:extLst>
                </a:gridCol>
                <a:gridCol w="2726814">
                  <a:extLst>
                    <a:ext uri="{9D8B030D-6E8A-4147-A177-3AD203B41FA5}">
                      <a16:colId xmlns:a16="http://schemas.microsoft.com/office/drawing/2014/main" xmlns="" val="73471077"/>
                    </a:ext>
                  </a:extLst>
                </a:gridCol>
                <a:gridCol w="159784">
                  <a:extLst>
                    <a:ext uri="{9D8B030D-6E8A-4147-A177-3AD203B41FA5}">
                      <a16:colId xmlns:a16="http://schemas.microsoft.com/office/drawing/2014/main" xmlns="" val="1770185989"/>
                    </a:ext>
                  </a:extLst>
                </a:gridCol>
              </a:tblGrid>
              <a:tr h="1616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Управление образования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3371204"/>
                  </a:ext>
                </a:extLst>
              </a:tr>
              <a:tr h="684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00504229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Верх-</a:t>
                      </a:r>
                      <a:r>
                        <a:rPr lang="ru-RU" sz="1600" b="0" dirty="0" err="1" smtClean="0">
                          <a:effectLst/>
                          <a:latin typeface="Liberation Serif" panose="02020603050405020304" pitchFamily="18" charset="0"/>
                        </a:rPr>
                        <a:t>Исетский</a:t>
                      </a: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8,2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81327000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Железнодорожный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5,9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76651088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Орджоникидзевский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5,4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05106226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Октябрьский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0621038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Чкаловский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4,7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55686495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Кировский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4,6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7223835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Ленинский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1049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2814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210750" y="548681"/>
            <a:ext cx="6520961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Liberation Serif" panose="02020603050405020304" pitchFamily="18" charset="0"/>
              </a:rPr>
              <a:t>КОМПЛЕКСНАЯ МОДЕЛЬ ПРОФИЛАКТИКИ ДЕВИАНТНОГО ПОВЕДЕНИЯ ЧЕРЕЗ ФОРМИРОВАНИЕ ПОЗИТИВНОЙ И УСТОЙЧИВОЙ «Я-КОНЦЕПЦИИ»</a:t>
            </a:r>
            <a:endParaRPr sz="1800" b="1" dirty="0">
              <a:solidFill>
                <a:schemeClr val="bg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5" name="Google Shape;618;p37"/>
          <p:cNvSpPr/>
          <p:nvPr/>
        </p:nvSpPr>
        <p:spPr bwMode="auto">
          <a:xfrm>
            <a:off x="1693275" y="1309167"/>
            <a:ext cx="352879" cy="356855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4" tIns="91424" rIns="91424" bIns="91424" anchor="ctr" anchorCtr="0">
            <a:noAutofit/>
          </a:bodyPr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412778"/>
            <a:ext cx="9144000" cy="544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659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85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Liberation Serif" panose="02020603050405020304" pitchFamily="18" charset="0"/>
              </a:rPr>
              <a:t>Социально-психологическое </a:t>
            </a:r>
            <a:r>
              <a:rPr lang="ru-RU" dirty="0" smtClean="0">
                <a:latin typeface="Liberation Serif" panose="02020603050405020304" pitchFamily="18" charset="0"/>
              </a:rPr>
              <a:t>тестирование является </a:t>
            </a:r>
            <a:r>
              <a:rPr lang="ru-RU" dirty="0">
                <a:latin typeface="Liberation Serif" panose="02020603050405020304" pitchFamily="18" charset="0"/>
              </a:rPr>
              <a:t>инструментом для построения адресной профилактической </a:t>
            </a:r>
            <a:r>
              <a:rPr lang="ru-RU" dirty="0" smtClean="0">
                <a:latin typeface="Liberation Serif" panose="02020603050405020304" pitchFamily="18" charset="0"/>
              </a:rPr>
              <a:t>работы и позволяет </a:t>
            </a:r>
            <a:r>
              <a:rPr lang="ru-RU" dirty="0">
                <a:latin typeface="Liberation Serif" panose="02020603050405020304" pitchFamily="18" charset="0"/>
              </a:rPr>
              <a:t>определить конкретные зоны </a:t>
            </a:r>
            <a:r>
              <a:rPr lang="ru-RU" dirty="0" smtClean="0">
                <a:latin typeface="Liberation Serif" panose="02020603050405020304" pitchFamily="18" charset="0"/>
              </a:rPr>
              <a:t> </a:t>
            </a:r>
            <a:r>
              <a:rPr lang="ru-RU" dirty="0">
                <a:latin typeface="Liberation Serif" panose="02020603050405020304" pitchFamily="18" charset="0"/>
              </a:rPr>
              <a:t>усилий специалистов</a:t>
            </a:r>
            <a:r>
              <a:rPr lang="ru-RU" dirty="0" smtClean="0">
                <a:latin typeface="Liberation Serif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900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Liberation Serif" panose="02020603050405020304" pitchFamily="18" charset="0"/>
              </a:rPr>
              <a:t>В рамках выстраивания комплексной профилактической работы в образовательном учреждении СПТ позволяет обосновывать </a:t>
            </a:r>
            <a:r>
              <a:rPr lang="ru-RU" dirty="0">
                <a:latin typeface="Liberation Serif" panose="02020603050405020304" pitchFamily="18" charset="0"/>
              </a:rPr>
              <a:t>те или иные проводимые </a:t>
            </a:r>
            <a:r>
              <a:rPr lang="ru-RU" dirty="0" smtClean="0">
                <a:latin typeface="Liberation Serif" panose="02020603050405020304" pitchFamily="18" charset="0"/>
              </a:rPr>
              <a:t>мероприятия. </a:t>
            </a:r>
            <a:r>
              <a:rPr lang="ru-RU" dirty="0">
                <a:latin typeface="Liberation Serif" panose="02020603050405020304" pitchFamily="18" charset="0"/>
              </a:rPr>
              <a:t>Это инструмент одновременно и диагностики степени актуального </a:t>
            </a:r>
            <a:r>
              <a:rPr lang="ru-RU" dirty="0" smtClean="0">
                <a:latin typeface="Liberation Serif" panose="02020603050405020304" pitchFamily="18" charset="0"/>
              </a:rPr>
              <a:t>состояния обучающихся </a:t>
            </a:r>
            <a:r>
              <a:rPr lang="ru-RU" dirty="0">
                <a:latin typeface="Liberation Serif" panose="02020603050405020304" pitchFamily="18" charset="0"/>
              </a:rPr>
              <a:t>и диагностики результатов уже проведённой ранее профилактической </a:t>
            </a:r>
            <a:r>
              <a:rPr lang="ru-RU" dirty="0" smtClean="0">
                <a:latin typeface="Liberation Serif" panose="02020603050405020304" pitchFamily="18" charset="0"/>
              </a:rPr>
              <a:t>работы.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2717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1989948"/>
            <a:ext cx="9744075" cy="255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Liberation Serif" panose="02020603050405020304" pitchFamily="18" charset="0"/>
              </a:rPr>
              <a:t>Проведение социально-психологического тестирования </a:t>
            </a:r>
            <a:r>
              <a:rPr lang="ru-RU" sz="4400" b="1" smtClean="0">
                <a:latin typeface="Liberation Serif" panose="02020603050405020304" pitchFamily="18" charset="0"/>
              </a:rPr>
              <a:t>в 2020/2021 </a:t>
            </a:r>
            <a:r>
              <a:rPr lang="ru-RU" sz="4400" b="1" dirty="0" smtClean="0">
                <a:latin typeface="Liberation Serif" panose="02020603050405020304" pitchFamily="18" charset="0"/>
              </a:rPr>
              <a:t>учебном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2650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Liberation Serif" panose="02020603050405020304" pitchFamily="18" charset="0"/>
              </a:rPr>
              <a:t/>
            </a:r>
            <a:br>
              <a:rPr lang="ru-RU" sz="31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Этапы организации и проведения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социально-психологического тестирования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по единой методике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3614" y="1600201"/>
            <a:ext cx="96787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1. Информационно – аналитический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2. Информационно – мотивационный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3. Основной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4. Отчетный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5. Организационно – профилактический </a:t>
            </a:r>
            <a:r>
              <a:rPr lang="ru-RU" sz="3600" b="1" dirty="0">
                <a:latin typeface="Liberation Serif" panose="02020603050405020304" pitchFamily="18" charset="0"/>
              </a:rPr>
              <a:t/>
            </a:r>
            <a:br>
              <a:rPr lang="ru-RU" sz="3600" b="1" dirty="0">
                <a:latin typeface="Liberation Serif" panose="02020603050405020304" pitchFamily="18" charset="0"/>
              </a:rPr>
            </a:br>
            <a:endParaRPr lang="ru-RU" sz="36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1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1534644"/>
              </p:ext>
            </p:extLst>
          </p:nvPr>
        </p:nvGraphicFramePr>
        <p:xfrm>
          <a:off x="609600" y="2018717"/>
          <a:ext cx="10972800" cy="4468432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5121591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4502999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3266356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41018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Западный</a:t>
                      </a: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Северный</a:t>
                      </a: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г. Екатеринбург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60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муниципальных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образований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0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(внутригородские районы)</a:t>
                      </a:r>
                      <a:endParaRPr lang="ru-RU" sz="2000" b="0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04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муниципальных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учреждений проводящих</a:t>
                      </a:r>
                      <a:r>
                        <a:rPr lang="ru-RU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 СПТ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733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Численность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педагогов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психологов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98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Общее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обучающихся, подлежащих СПТ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21719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18936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53282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53636"/>
                  </a:ext>
                </a:extLst>
              </a:tr>
            </a:tbl>
          </a:graphicData>
        </a:graphic>
      </p:graphicFrame>
      <p:sp>
        <p:nvSpPr>
          <p:cNvPr id="9" name="Заголовок 14"/>
          <p:cNvSpPr>
            <a:spLocks noGrp="1"/>
          </p:cNvSpPr>
          <p:nvPr>
            <p:ph type="title"/>
          </p:nvPr>
        </p:nvSpPr>
        <p:spPr>
          <a:xfrm>
            <a:off x="2085975" y="369084"/>
            <a:ext cx="94964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sp>
        <p:nvSpPr>
          <p:cNvPr id="6" name="Заголовок 14"/>
          <p:cNvSpPr txBox="1">
            <a:spLocks/>
          </p:cNvSpPr>
          <p:nvPr/>
        </p:nvSpPr>
        <p:spPr>
          <a:xfrm>
            <a:off x="1347787" y="1440122"/>
            <a:ext cx="9496425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kern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Итоги СПТ за 2019/2020 учебный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86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Liberation Serif" panose="02020603050405020304" pitchFamily="18" charset="0"/>
              </a:rPr>
              <a:t>Приказы по ЕМ СПТ </a:t>
            </a:r>
            <a:br>
              <a:rPr lang="ru-RU" sz="2800" b="1" dirty="0">
                <a:latin typeface="Liberation Serif" panose="02020603050405020304" pitchFamily="18" charset="0"/>
              </a:rPr>
            </a:br>
            <a:r>
              <a:rPr lang="ru-RU" sz="2800" b="1" dirty="0">
                <a:latin typeface="Liberation Serif" panose="02020603050405020304" pitchFamily="18" charset="0"/>
              </a:rPr>
              <a:t>в 2020/2021 учебном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440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образования и молодежной политики Свердловской области № 134-И от 16.06.2020 г. </a:t>
            </a:r>
          </a:p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Просвещения РФ № 59 от 20 февраля 2020 года </a:t>
            </a:r>
          </a:p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Просвещения РФ № 239 от 20 февраля 2020 года </a:t>
            </a:r>
          </a:p>
          <a:p>
            <a:pPr marL="0" indent="0" algn="ctr">
              <a:buNone/>
            </a:pPr>
            <a:r>
              <a:rPr lang="en-US" sz="2800" dirty="0">
                <a:latin typeface="Liberation Serif" panose="02020603050405020304" pitchFamily="18" charset="0"/>
                <a:hlinkClick r:id="rId2"/>
              </a:rPr>
              <a:t>http://centerlado.ru/biblioteka_3/socialno-psihologicheskoe-testirovanie-obuchayuschihsya-oo/socialno-psihologicheskoe-testirovanie-obuchayuschihsya-oo-v--1/</a:t>
            </a:r>
            <a:endParaRPr lang="ru-RU" sz="2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4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96012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Liberation Serif" panose="02020603050405020304" pitchFamily="18" charset="0"/>
              </a:rPr>
              <a:t>Порядок действий образовательных организаций при проведении </a:t>
            </a:r>
            <a:r>
              <a:rPr lang="ru-RU" sz="3200" b="1" dirty="0" smtClean="0">
                <a:latin typeface="Liberation Serif" panose="02020603050405020304" pitchFamily="18" charset="0"/>
              </a:rPr>
              <a:t>СПТ в 2020/2021 учебном году </a:t>
            </a:r>
            <a:endParaRPr lang="ru-RU" sz="3200" b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874" y="1417638"/>
            <a:ext cx="10448925" cy="5591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1. С </a:t>
            </a:r>
            <a:r>
              <a:rPr lang="ru-RU" sz="2200" b="1" dirty="0">
                <a:latin typeface="Liberation Serif" panose="02020603050405020304" pitchFamily="18" charset="0"/>
              </a:rPr>
              <a:t>1 сентября по 15 сентября </a:t>
            </a:r>
            <a:r>
              <a:rPr lang="ru-RU" sz="2200" dirty="0">
                <a:latin typeface="Liberation Serif" panose="02020603050405020304" pitchFamily="18" charset="0"/>
              </a:rPr>
              <a:t>проводится информационно-разъяснительная работа с родителями и мотивационная </a:t>
            </a:r>
            <a:r>
              <a:rPr lang="ru-RU" sz="2200" dirty="0" smtClean="0">
                <a:latin typeface="Liberation Serif" panose="02020603050405020304" pitchFamily="18" charset="0"/>
              </a:rPr>
              <a:t>кампания с обучающимися </a:t>
            </a:r>
            <a:r>
              <a:rPr lang="ru-RU" sz="2200" dirty="0">
                <a:latin typeface="Liberation Serif" panose="02020603050405020304" pitchFamily="18" charset="0"/>
              </a:rPr>
              <a:t>с целью </a:t>
            </a:r>
            <a:r>
              <a:rPr lang="ru-RU" sz="2200" dirty="0" smtClean="0">
                <a:latin typeface="Liberation Serif" panose="02020603050405020304" pitchFamily="18" charset="0"/>
              </a:rPr>
              <a:t>повышения </a:t>
            </a:r>
            <a:r>
              <a:rPr lang="ru-RU" sz="2200" dirty="0">
                <a:latin typeface="Liberation Serif" panose="02020603050405020304" pitchFamily="18" charset="0"/>
              </a:rPr>
              <a:t>активности обучающихся и </a:t>
            </a:r>
            <a:r>
              <a:rPr lang="ru-RU" sz="2200" dirty="0" smtClean="0">
                <a:latin typeface="Liberation Serif" panose="02020603050405020304" pitchFamily="18" charset="0"/>
              </a:rPr>
              <a:t>снижения </a:t>
            </a:r>
            <a:r>
              <a:rPr lang="ru-RU" sz="2200" dirty="0">
                <a:latin typeface="Liberation Serif" panose="02020603050405020304" pitchFamily="18" charset="0"/>
              </a:rPr>
              <a:t>количества отказов от СПТ и ПМО. 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2. </a:t>
            </a:r>
            <a:r>
              <a:rPr lang="ru-RU" sz="2200" b="1" dirty="0">
                <a:latin typeface="Liberation Serif" panose="02020603050405020304" pitchFamily="18" charset="0"/>
              </a:rPr>
              <a:t>с 15 по 30 октября </a:t>
            </a:r>
            <a:r>
              <a:rPr lang="ru-RU" sz="2200" dirty="0">
                <a:latin typeface="Liberation Serif" panose="02020603050405020304" pitchFamily="18" charset="0"/>
              </a:rPr>
              <a:t>– организация </a:t>
            </a:r>
            <a:r>
              <a:rPr lang="ru-RU" sz="2200" dirty="0" smtClean="0">
                <a:latin typeface="Liberation Serif" panose="02020603050405020304" pitchFamily="18" charset="0"/>
              </a:rPr>
              <a:t>и проведение СПТ</a:t>
            </a:r>
            <a:r>
              <a:rPr lang="ru-RU" sz="2200" dirty="0">
                <a:latin typeface="Liberation Serif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200" dirty="0" smtClean="0">
                <a:latin typeface="Liberation Serif" panose="02020603050405020304" pitchFamily="18" charset="0"/>
              </a:rPr>
              <a:t>3. </a:t>
            </a:r>
            <a:r>
              <a:rPr lang="ru-RU" sz="2200" b="1" dirty="0" smtClean="0">
                <a:latin typeface="Liberation Serif" panose="02020603050405020304" pitchFamily="18" charset="0"/>
              </a:rPr>
              <a:t>До 3 ноября </a:t>
            </a:r>
            <a:r>
              <a:rPr lang="ru-RU" sz="2200" dirty="0" smtClean="0">
                <a:latin typeface="Liberation Serif" panose="02020603050405020304" pitchFamily="18" charset="0"/>
              </a:rPr>
              <a:t>– по итогам тестирования направляется акт передачи </a:t>
            </a:r>
            <a:r>
              <a:rPr lang="ru-RU" sz="2200" dirty="0">
                <a:latin typeface="Liberation Serif" panose="02020603050405020304" pitchFamily="18" charset="0"/>
              </a:rPr>
              <a:t>результатов </a:t>
            </a:r>
            <a:r>
              <a:rPr lang="ru-RU" sz="2200" dirty="0" smtClean="0">
                <a:latin typeface="Liberation Serif" panose="02020603050405020304" pitchFamily="18" charset="0"/>
              </a:rPr>
              <a:t>в орган </a:t>
            </a:r>
            <a:r>
              <a:rPr lang="ru-RU" sz="2200" dirty="0">
                <a:latin typeface="Liberation Serif" panose="02020603050405020304" pitchFamily="18" charset="0"/>
              </a:rPr>
              <a:t>местного самоуправления, осуществляющего управление в сфере </a:t>
            </a:r>
            <a:r>
              <a:rPr lang="ru-RU" sz="2200" dirty="0" smtClean="0">
                <a:latin typeface="Liberation Serif" panose="02020603050405020304" pitchFamily="18" charset="0"/>
              </a:rPr>
              <a:t>образования.</a:t>
            </a:r>
          </a:p>
          <a:p>
            <a:pPr marL="0" indent="0">
              <a:buNone/>
            </a:pPr>
            <a:r>
              <a:rPr lang="ru-RU" sz="2200" dirty="0" smtClean="0">
                <a:latin typeface="Liberation Serif" panose="02020603050405020304" pitchFamily="18" charset="0"/>
              </a:rPr>
              <a:t>4. </a:t>
            </a:r>
            <a:r>
              <a:rPr lang="ru-RU" sz="2200" b="1" dirty="0" smtClean="0">
                <a:latin typeface="Liberation Serif" panose="02020603050405020304" pitchFamily="18" charset="0"/>
              </a:rPr>
              <a:t>До 6 ноября </a:t>
            </a:r>
            <a:r>
              <a:rPr lang="ru-RU" sz="2200" dirty="0" smtClean="0">
                <a:latin typeface="Liberation Serif" panose="02020603050405020304" pitchFamily="18" charset="0"/>
              </a:rPr>
              <a:t>орган </a:t>
            </a:r>
            <a:r>
              <a:rPr lang="ru-RU" sz="2200" dirty="0">
                <a:latin typeface="Liberation Serif" panose="02020603050405020304" pitchFamily="18" charset="0"/>
              </a:rPr>
              <a:t>местного самоуправления, </a:t>
            </a:r>
            <a:r>
              <a:rPr lang="ru-RU" sz="2200" dirty="0" smtClean="0">
                <a:latin typeface="Liberation Serif" panose="02020603050405020304" pitchFamily="18" charset="0"/>
              </a:rPr>
              <a:t>осуществляющий </a:t>
            </a:r>
            <a:r>
              <a:rPr lang="ru-RU" sz="2200" dirty="0">
                <a:latin typeface="Liberation Serif" panose="02020603050405020304" pitchFamily="18" charset="0"/>
              </a:rPr>
              <a:t>управление в сфере </a:t>
            </a:r>
            <a:r>
              <a:rPr lang="ru-RU" sz="2200" dirty="0" smtClean="0">
                <a:latin typeface="Liberation Serif" panose="02020603050405020304" pitchFamily="18" charset="0"/>
              </a:rPr>
              <a:t>образования направляет акт передачи тестирования по итогам СПТ в своём муниципальном образовании РОИВ (Региональному оператору исполнительной власти) – в ГБУ СО «ЦППМСП «Ладо».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5</a:t>
            </a:r>
            <a:r>
              <a:rPr lang="ru-RU" sz="2200" dirty="0" smtClean="0">
                <a:latin typeface="Liberation Serif" panose="02020603050405020304" pitchFamily="18" charset="0"/>
              </a:rPr>
              <a:t>. </a:t>
            </a:r>
            <a:r>
              <a:rPr lang="ru-RU" sz="2200" b="1" dirty="0" smtClean="0">
                <a:latin typeface="Liberation Serif" panose="02020603050405020304" pitchFamily="18" charset="0"/>
              </a:rPr>
              <a:t>Ноябрь, декабрь </a:t>
            </a:r>
            <a:r>
              <a:rPr lang="ru-RU" sz="2200" dirty="0" smtClean="0">
                <a:latin typeface="Liberation Serif" panose="02020603050405020304" pitchFamily="18" charset="0"/>
              </a:rPr>
              <a:t>- проводится анализ полученных результатов. 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6</a:t>
            </a:r>
            <a:r>
              <a:rPr lang="ru-RU" sz="2200" dirty="0" smtClean="0">
                <a:latin typeface="Liberation Serif" panose="02020603050405020304" pitchFamily="18" charset="0"/>
              </a:rPr>
              <a:t>. </a:t>
            </a:r>
            <a:r>
              <a:rPr lang="ru-RU" sz="2200" b="1" dirty="0">
                <a:latin typeface="Liberation Serif" panose="02020603050405020304" pitchFamily="18" charset="0"/>
              </a:rPr>
              <a:t>Январь, </a:t>
            </a:r>
            <a:r>
              <a:rPr lang="ru-RU" sz="2200" b="1" dirty="0" smtClean="0">
                <a:latin typeface="Liberation Serif" panose="02020603050405020304" pitchFamily="18" charset="0"/>
              </a:rPr>
              <a:t>май </a:t>
            </a:r>
            <a:r>
              <a:rPr lang="ru-RU" sz="2200" dirty="0" smtClean="0">
                <a:latin typeface="Liberation Serif" panose="02020603050405020304" pitchFamily="18" charset="0"/>
              </a:rPr>
              <a:t>– образовательные организации </a:t>
            </a:r>
            <a:r>
              <a:rPr lang="ru-RU" sz="2200" dirty="0">
                <a:latin typeface="Liberation Serif" panose="02020603050405020304" pitchFamily="18" charset="0"/>
              </a:rPr>
              <a:t>оказывают содействие в организации профилактических медицинских осмотров обучающихся, а также по результатам СПТ корректируют и реализуют планы профилактической </a:t>
            </a:r>
            <a:r>
              <a:rPr lang="ru-RU" sz="2200" dirty="0" smtClean="0">
                <a:latin typeface="Liberation Serif" panose="02020603050405020304" pitchFamily="18" charset="0"/>
              </a:rPr>
              <a:t>работы. </a:t>
            </a:r>
            <a:endParaRPr lang="ru-RU" sz="2200" dirty="0">
              <a:latin typeface="Liberation Serif" panose="02020603050405020304" pitchFamily="18" charset="0"/>
            </a:endParaRPr>
          </a:p>
          <a:p>
            <a:pPr lvl="0"/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9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Liberation Serif" panose="02020603050405020304" pitchFamily="18" charset="0"/>
              </a:rPr>
              <a:t> 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200" b="1" dirty="0">
                <a:latin typeface="Liberation Serif" panose="02020603050405020304" pitchFamily="18" charset="0"/>
              </a:rPr>
              <a:t>Нормативно-правовое обеспечение проведения </a:t>
            </a:r>
            <a:br>
              <a:rPr lang="ru-RU" sz="2200" b="1" dirty="0">
                <a:latin typeface="Liberation Serif" panose="02020603050405020304" pitchFamily="18" charset="0"/>
              </a:rPr>
            </a:br>
            <a:r>
              <a:rPr lang="ru-RU" sz="2200" b="1" dirty="0">
                <a:latin typeface="Liberation Serif" panose="02020603050405020304" pitchFamily="18" charset="0"/>
              </a:rPr>
              <a:t>социально-психологического тестирования обучающихся образовательных организаций по единой методике</a:t>
            </a:r>
            <a:r>
              <a:rPr lang="ru-RU" sz="2200" dirty="0">
                <a:latin typeface="Liberation Serif" panose="02020603050405020304" pitchFamily="18" charset="0"/>
              </a:rPr>
              <a:t/>
            </a:r>
            <a:br>
              <a:rPr lang="ru-RU" sz="2200" dirty="0">
                <a:latin typeface="Liberation Serif" panose="02020603050405020304" pitchFamily="18" charset="0"/>
              </a:rPr>
            </a:br>
            <a:r>
              <a:rPr lang="ru-RU" sz="2200" b="1" dirty="0"/>
              <a:t> 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методические рекомендации</a:t>
            </a:r>
          </a:p>
          <a:p>
            <a:pPr marL="0" indent="0" algn="ctr">
              <a:buNone/>
            </a:pPr>
            <a:endParaRPr lang="ru-RU" b="1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http://centerlado.ru/uploadedFiles/files/spt/2020-2021/motivachiya/Metodicheskie_rekomendatsii_po_organizatsii_i_provedeniyu_SPT_2020-2021_2-e_izd.doc</a:t>
            </a:r>
            <a:endParaRPr lang="ru-RU" u="sng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2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Liberation Serif" panose="02020603050405020304" pitchFamily="18" charset="0"/>
              </a:rPr>
              <a:t>Методические рекомендации по 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мотивационной кампании с участниками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образовательного процесса</a:t>
            </a: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5829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методические рекомендации по информационно-мотивационной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http://centerlado.ru/uploadedFiles/files/spt/2020-2021/motivachiya/Metod.rekomendatsii_po_motivatsionnoy_kampanii_SPT_1.pdf</a:t>
            </a:r>
            <a:endParaRPr lang="ru-RU" u="sng" dirty="0" smtClean="0">
              <a:solidFill>
                <a:srgbClr val="0000FF"/>
              </a:solidFill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ролик по 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https://cloud.mail.ru/stock/aMnsf17jUDhJBYzFR5HiJNHU</a:t>
            </a:r>
            <a:endParaRPr lang="ru-RU" u="sng" dirty="0" smtClean="0">
              <a:solidFill>
                <a:srgbClr val="0000FF"/>
              </a:solidFill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Презентация к ролику по 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http://centerlado.ru/uploadedFiles/files/spt/2020-2021/motivachiya/Motivatsionnaya_rabota_prezentatsiya.pptx</a:t>
            </a:r>
            <a:endParaRPr lang="ru-RU" u="sng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4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79913" y="1641765"/>
            <a:ext cx="94515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latin typeface="Liberation Serif" panose="02020603050405020304" pitchFamily="18" charset="0"/>
              </a:rPr>
              <a:t>Ссылка на руководство </a:t>
            </a:r>
            <a:r>
              <a:rPr lang="ru-RU" sz="3200" b="1" dirty="0">
                <a:latin typeface="Liberation Serif" panose="02020603050405020304" pitchFamily="18" charset="0"/>
              </a:rPr>
              <a:t>пользователя </a:t>
            </a:r>
            <a:br>
              <a:rPr lang="ru-RU" sz="3200" b="1" dirty="0">
                <a:latin typeface="Liberation Serif" panose="02020603050405020304" pitchFamily="18" charset="0"/>
              </a:rPr>
            </a:br>
            <a:r>
              <a:rPr lang="ru-RU" sz="3200" b="1" dirty="0">
                <a:latin typeface="Liberation Serif" panose="02020603050405020304" pitchFamily="18" charset="0"/>
              </a:rPr>
              <a:t>по работе с личным </a:t>
            </a:r>
            <a:r>
              <a:rPr lang="ru-RU" sz="3200" b="1" dirty="0" smtClean="0">
                <a:latin typeface="Liberation Serif" panose="02020603050405020304" pitchFamily="18" charset="0"/>
              </a:rPr>
              <a:t>кабинетом</a:t>
            </a:r>
          </a:p>
          <a:p>
            <a:pPr marL="0" indent="0" algn="ctr">
              <a:buNone/>
            </a:pPr>
            <a:endParaRPr lang="ru-RU" b="1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/>
              </a:rPr>
              <a:t>http://centerlado.ru/uploadedFiles/files/spt/2020-2021/motivachiya/Rukovodstvo_polzovatelya_dlya_raboty_v_sisteme_testirovaniya.pdf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0379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1828800" y="304800"/>
            <a:ext cx="88392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2600" b="1" dirty="0">
                <a:solidFill>
                  <a:prstClr val="black"/>
                </a:solidFill>
                <a:latin typeface="Liberation Serif" panose="02020603050405020304" pitchFamily="18" charset="0"/>
                <a:cs typeface="Arial" pitchFamily="34" charset="0"/>
              </a:rPr>
              <a:t>ГБУ СО Центр психолого-педагогической, </a:t>
            </a:r>
            <a:endParaRPr lang="en-US" altLang="ru-RU" sz="2600" b="1" dirty="0">
              <a:solidFill>
                <a:prstClr val="black"/>
              </a:solidFill>
              <a:latin typeface="Liberation Serif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2600" b="1" dirty="0">
                <a:solidFill>
                  <a:prstClr val="black"/>
                </a:solidFill>
                <a:latin typeface="Liberation Serif" panose="02020603050405020304" pitchFamily="18" charset="0"/>
                <a:cs typeface="Arial" pitchFamily="34" charset="0"/>
              </a:rPr>
              <a:t>медицинской и социальной помощи «Ладо»</a:t>
            </a:r>
            <a:endParaRPr lang="en-US" altLang="ru-RU" sz="2600" b="1" dirty="0">
              <a:solidFill>
                <a:prstClr val="black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447928" y="1556793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solidFill>
                  <a:prstClr val="black"/>
                </a:solidFill>
                <a:latin typeface="Calibri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latin typeface="Calibri"/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Calibri"/>
            </a:endParaRPr>
          </a:p>
          <a:p>
            <a:pPr>
              <a:defRPr/>
            </a:pP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1545" y="1556793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ГБУ СО «ЦППМСП «Ладо»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 Вы можете обратиться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(922) 100-58-82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(904) 169-65-90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/>
            <a:r>
              <a:rPr lang="en-US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lado-monitoring@mail.ru</a:t>
            </a:r>
            <a:endParaRPr lang="ru-RU" sz="2400" b="1" dirty="0">
              <a:solidFill>
                <a:prstClr val="black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http://centerlado.ru/</a:t>
            </a:r>
          </a:p>
        </p:txBody>
      </p:sp>
    </p:spTree>
    <p:extLst>
      <p:ext uri="{BB962C8B-B14F-4D97-AF65-F5344CB8AC3E}">
        <p14:creationId xmlns:p14="http://schemas.microsoft.com/office/powerpoint/2010/main" xmlns="" val="29914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365594"/>
              </p:ext>
            </p:extLst>
          </p:nvPr>
        </p:nvGraphicFramePr>
        <p:xfrm>
          <a:off x="1930400" y="17621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9691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440806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62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1656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10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8089023"/>
              </p:ext>
            </p:extLst>
          </p:nvPr>
        </p:nvGraphicFramePr>
        <p:xfrm>
          <a:off x="2276474" y="1714500"/>
          <a:ext cx="8212013" cy="443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80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Рейтинг муниципальных образований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Западного управленческого округа Свердловской области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в  2019-2020 учебном году</a:t>
            </a:r>
            <a:r>
              <a:rPr lang="ru-RU" sz="1800" dirty="0">
                <a:latin typeface="Liberation Serif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</a:rPr>
            </a:br>
            <a:endParaRPr lang="ru-RU" sz="1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4153994"/>
              </p:ext>
            </p:extLst>
          </p:nvPr>
        </p:nvGraphicFramePr>
        <p:xfrm>
          <a:off x="1981202" y="1531142"/>
          <a:ext cx="8229598" cy="59245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18454">
                  <a:extLst>
                    <a:ext uri="{9D8B030D-6E8A-4147-A177-3AD203B41FA5}">
                      <a16:colId xmlns:a16="http://schemas.microsoft.com/office/drawing/2014/main" xmlns="" val="1793057416"/>
                    </a:ext>
                  </a:extLst>
                </a:gridCol>
                <a:gridCol w="3618676">
                  <a:extLst>
                    <a:ext uri="{9D8B030D-6E8A-4147-A177-3AD203B41FA5}">
                      <a16:colId xmlns:a16="http://schemas.microsoft.com/office/drawing/2014/main" xmlns="" val="1447833488"/>
                    </a:ext>
                  </a:extLst>
                </a:gridCol>
                <a:gridCol w="269756">
                  <a:extLst>
                    <a:ext uri="{9D8B030D-6E8A-4147-A177-3AD203B41FA5}">
                      <a16:colId xmlns:a16="http://schemas.microsoft.com/office/drawing/2014/main" xmlns="" val="1684121871"/>
                    </a:ext>
                  </a:extLst>
                </a:gridCol>
                <a:gridCol w="3161098">
                  <a:extLst>
                    <a:ext uri="{9D8B030D-6E8A-4147-A177-3AD203B41FA5}">
                      <a16:colId xmlns:a16="http://schemas.microsoft.com/office/drawing/2014/main" xmlns="" val="3101042264"/>
                    </a:ext>
                  </a:extLst>
                </a:gridCol>
                <a:gridCol w="161614">
                  <a:extLst>
                    <a:ext uri="{9D8B030D-6E8A-4147-A177-3AD203B41FA5}">
                      <a16:colId xmlns:a16="http://schemas.microsoft.com/office/drawing/2014/main" xmlns="" val="3972271709"/>
                    </a:ext>
                  </a:extLst>
                </a:gridCol>
              </a:tblGrid>
              <a:tr h="6017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054922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3021951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Бисертский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9063207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Верхняя Пышма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99,3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480351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Шалинский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98,3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629230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Ревда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96,6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07908374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МО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Красноуфимский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округ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96,2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366325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Среднеуральск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5149522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Ачитский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5172200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Артинский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8779759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Красноуфимск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010086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Дегтярск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982076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Полевской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7049820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Нижнесергинский район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388323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 Староуткинск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89,9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4653255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Первоуральск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87,8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49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149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Рейтинг муниципальных образований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Северного управленческого округа Свердловской области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в  2019-2020 учебном году</a:t>
            </a:r>
            <a:r>
              <a:rPr lang="ru-RU" sz="1800" dirty="0">
                <a:latin typeface="Liberation Serif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</a:rPr>
            </a:br>
            <a:endParaRPr lang="ru-RU" sz="1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6482907"/>
              </p:ext>
            </p:extLst>
          </p:nvPr>
        </p:nvGraphicFramePr>
        <p:xfrm>
          <a:off x="1981203" y="1612551"/>
          <a:ext cx="8435277" cy="4957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9786">
                  <a:extLst>
                    <a:ext uri="{9D8B030D-6E8A-4147-A177-3AD203B41FA5}">
                      <a16:colId xmlns:a16="http://schemas.microsoft.com/office/drawing/2014/main" xmlns="" val="3710834980"/>
                    </a:ext>
                  </a:extLst>
                </a:gridCol>
                <a:gridCol w="3673917">
                  <a:extLst>
                    <a:ext uri="{9D8B030D-6E8A-4147-A177-3AD203B41FA5}">
                      <a16:colId xmlns:a16="http://schemas.microsoft.com/office/drawing/2014/main" xmlns="" val="1111777873"/>
                    </a:ext>
                  </a:extLst>
                </a:gridCol>
                <a:gridCol w="274561">
                  <a:extLst>
                    <a:ext uri="{9D8B030D-6E8A-4147-A177-3AD203B41FA5}">
                      <a16:colId xmlns:a16="http://schemas.microsoft.com/office/drawing/2014/main" xmlns="" val="3522288065"/>
                    </a:ext>
                  </a:extLst>
                </a:gridCol>
                <a:gridCol w="3208282">
                  <a:extLst>
                    <a:ext uri="{9D8B030D-6E8A-4147-A177-3AD203B41FA5}">
                      <a16:colId xmlns:a16="http://schemas.microsoft.com/office/drawing/2014/main" xmlns="" val="1017096340"/>
                    </a:ext>
                  </a:extLst>
                </a:gridCol>
                <a:gridCol w="158731">
                  <a:extLst>
                    <a:ext uri="{9D8B030D-6E8A-4147-A177-3AD203B41FA5}">
                      <a16:colId xmlns:a16="http://schemas.microsoft.com/office/drawing/2014/main" xmlns="" val="52004028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53454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73188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«город Лесной»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99,2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11842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Североуральский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41105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Карпинск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41945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Сосьвинский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44297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Гаринский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03314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Серовский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76865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Верхотурский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92658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Нижнетуринский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26743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Пелым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6906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Волчанский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06889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Качканарский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7690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Краснотурьинск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88,9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02690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Красноуральск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88,1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79265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Новолялинский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60915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Ивдельский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70,1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5194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807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              Рейтинг районных управлений образований города Екатеринбурга     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в  2019-2020 учебном году</a:t>
            </a:r>
            <a:br>
              <a:rPr lang="ru-RU" sz="1800" b="1" dirty="0">
                <a:latin typeface="Liberation Serif" panose="02020603050405020304" pitchFamily="18" charset="0"/>
              </a:rPr>
            </a:br>
            <a:endParaRPr lang="ru-RU" sz="1800" b="1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5373794"/>
              </p:ext>
            </p:extLst>
          </p:nvPr>
        </p:nvGraphicFramePr>
        <p:xfrm>
          <a:off x="1981202" y="1710404"/>
          <a:ext cx="8229598" cy="48779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3828">
                  <a:extLst>
                    <a:ext uri="{9D8B030D-6E8A-4147-A177-3AD203B41FA5}">
                      <a16:colId xmlns:a16="http://schemas.microsoft.com/office/drawing/2014/main" xmlns="" val="601642223"/>
                    </a:ext>
                  </a:extLst>
                </a:gridCol>
                <a:gridCol w="3702989">
                  <a:extLst>
                    <a:ext uri="{9D8B030D-6E8A-4147-A177-3AD203B41FA5}">
                      <a16:colId xmlns:a16="http://schemas.microsoft.com/office/drawing/2014/main" xmlns="" val="3446665164"/>
                    </a:ext>
                  </a:extLst>
                </a:gridCol>
                <a:gridCol w="267867">
                  <a:extLst>
                    <a:ext uri="{9D8B030D-6E8A-4147-A177-3AD203B41FA5}">
                      <a16:colId xmlns:a16="http://schemas.microsoft.com/office/drawing/2014/main" xmlns="" val="1364812174"/>
                    </a:ext>
                  </a:extLst>
                </a:gridCol>
                <a:gridCol w="3130054">
                  <a:extLst>
                    <a:ext uri="{9D8B030D-6E8A-4147-A177-3AD203B41FA5}">
                      <a16:colId xmlns:a16="http://schemas.microsoft.com/office/drawing/2014/main" xmlns="" val="122355420"/>
                    </a:ext>
                  </a:extLst>
                </a:gridCol>
                <a:gridCol w="154860">
                  <a:extLst>
                    <a:ext uri="{9D8B030D-6E8A-4147-A177-3AD203B41FA5}">
                      <a16:colId xmlns:a16="http://schemas.microsoft.com/office/drawing/2014/main" xmlns="" val="2572883579"/>
                    </a:ext>
                  </a:extLst>
                </a:gridCol>
              </a:tblGrid>
              <a:tr h="703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 п/п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Управление образования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6800813"/>
                  </a:ext>
                </a:extLst>
              </a:tr>
              <a:tr h="492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28336971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Чкаловский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98,6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08188728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Верх-Исетский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63418880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Орджоникидзевский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74050909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Октябрьский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43752135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Железнодорожный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46734615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Кировский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54284640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Ленинский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256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1629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1185</Words>
  <Application>Microsoft Office PowerPoint</Application>
  <PresentationFormat>Произвольный</PresentationFormat>
  <Paragraphs>483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25</vt:i4>
      </vt:variant>
    </vt:vector>
  </HeadingPairs>
  <TitlesOfParts>
    <vt:vector size="41" baseType="lpstr">
      <vt:lpstr>1_Тема Office</vt:lpstr>
      <vt:lpstr>2_Тема Office</vt:lpstr>
      <vt:lpstr>6_Тема Office</vt:lpstr>
      <vt:lpstr>7_Тема Office</vt:lpstr>
      <vt:lpstr>8_Тема Office</vt:lpstr>
      <vt:lpstr>17_Тема Office</vt:lpstr>
      <vt:lpstr>18_Тема Office</vt:lpstr>
      <vt:lpstr>Тема Office</vt:lpstr>
      <vt:lpstr>3_Тема Office</vt:lpstr>
      <vt:lpstr>4_Тема Office</vt:lpstr>
      <vt:lpstr>5_Тема Office</vt:lpstr>
      <vt:lpstr>9_Тема Office</vt:lpstr>
      <vt:lpstr>10_Тема Office</vt:lpstr>
      <vt:lpstr>11_Тема Office</vt:lpstr>
      <vt:lpstr>12_Тема Office</vt:lpstr>
      <vt:lpstr>13_Тема Office</vt:lpstr>
      <vt:lpstr>                                     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   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Рейтинг муниципальных образований  Западного управленческого округа Свердловской области  по количеству респондентов, принявших участие в  социально-психологическом тестировании в  2019-2020 учебном году </vt:lpstr>
      <vt:lpstr>Рейтинг муниципальных образований  Северного управленческого округа Свердловской области  по количеству респондентов, принявших участие в  социально-психологическом тестировании в  2019-2020 учебном году </vt:lpstr>
      <vt:lpstr>              Рейтинг районных управлений образований города Екатеринбурга     по количеству респондентов, принявших участие в  социально-психологическом тестировании  в  2019-2020 учебном году 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Рейтинг муниципальных образований Западного  управленческого округа Свердловской области с явной рискогенностью социально-психологических условий </vt:lpstr>
      <vt:lpstr>Рейтинг муниципальных образований Северного  управленческого округа Свердловской области с явной рискогенностью социально-психологических условий </vt:lpstr>
      <vt:lpstr>Рейтинг районных управлений образований  города Екатеринбурга  с явной рискогенностью  социально-психологических условий </vt:lpstr>
      <vt:lpstr>КОМПЛЕКСНАЯ МОДЕЛЬ ПРОФИЛАКТИКИ ДЕВИАНТНОГО ПОВЕДЕНИЯ ЧЕРЕЗ ФОРМИРОВАНИЕ ПОЗИТИВНОЙ И УСТОЙЧИВОЙ «Я-КОНЦЕПЦИИ»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 Этапы организации и проведения  социально-психологического тестирования  по единой методике   </vt:lpstr>
      <vt:lpstr>Приказы по ЕМ СПТ  в 2020/2021 учебном году</vt:lpstr>
      <vt:lpstr>Порядок действий образовательных организаций при проведении СПТ в 2020/2021 учебном году </vt:lpstr>
      <vt:lpstr>   Нормативно-правовое обеспечение проведения  социально-психологического тестирования обучающихся образовательных организаций по единой методике   </vt:lpstr>
      <vt:lpstr>Методические рекомендации по  мотивационной кампании с участниками  образовательного процесса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56</cp:revision>
  <cp:lastPrinted>2020-08-24T05:09:54Z</cp:lastPrinted>
  <dcterms:created xsi:type="dcterms:W3CDTF">2020-08-20T09:06:17Z</dcterms:created>
  <dcterms:modified xsi:type="dcterms:W3CDTF">2020-08-26T04:30:24Z</dcterms:modified>
</cp:coreProperties>
</file>