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15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71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60.xml" ContentType="application/vnd.openxmlformats-officedocument.presentationml.slideLayout+xml"/>
  <Override PartName="/ppt/theme/theme18.xml" ContentType="application/vnd.openxmlformats-officedocument.theme+xml"/>
  <Override PartName="/ppt/theme/themeOverride1.xml" ContentType="application/vnd.openxmlformats-officedocument.themeOverride+xml"/>
  <Override PartName="/ppt/tableStyles.xml" ContentType="application/vnd.openxmlformats-officedocument.presentationml.tableStyles+xml"/>
  <Override PartName="/ppt/slideLayouts/slideLayout102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Default Extension="xlsx" ContentType="application/vnd.openxmlformats-officedocument.spreadsheetml.sheet"/>
  <Override PartName="/ppt/charts/chart3.xml" ContentType="application/vnd.openxmlformats-officedocument.drawingml.char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Layouts/slideLayout187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90.xml" ContentType="application/vnd.openxmlformats-officedocument.presentationml.slideLayout+xml"/>
  <Override PartName="/ppt/presentation.xml" ContentType="application/vnd.openxmlformats-officedocument.presentationml.presentation.main+xml"/>
  <Override PartName="/ppt/slideMasters/slideMaster16.xml" ContentType="application/vnd.openxmlformats-officedocument.presentationml.slideMaster+xml"/>
  <Override PartName="/ppt/slides/slide22.xml" ContentType="application/vnd.openxmlformats-officedocument.presentationml.slide+xml"/>
  <Override PartName="/ppt/slideLayouts/slideLayout32.xml" ContentType="application/vnd.openxmlformats-officedocument.presentationml.slideLayout+xml"/>
  <Override PartName="/ppt/slideLayouts/slideLayout1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5.xml" ContentType="application/vnd.openxmlformats-officedocument.theme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ppt/theme/theme11.xml" ContentType="application/vnd.openxmlformats-officedocument.theme+xml"/>
  <Override PartName="/ppt/slideLayouts/slideLayout159.xml" ContentType="application/vnd.openxmlformats-officedocument.presentationml.slideLayout+xml"/>
  <Override PartName="/ppt/slideLayouts/slideLayout177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84.xml" ContentType="application/vnd.openxmlformats-officedocument.presentationml.slideLayout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91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6.xml" ContentType="application/vnd.openxmlformats-officedocument.theme+xml"/>
  <Override PartName="/ppt/slideMasters/slideMaster13.xml" ContentType="application/vnd.openxmlformats-officedocument.presentationml.slideMaster+xml"/>
  <Override PartName="/ppt/slideLayouts/slideLayout10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theme/theme12.xml" ContentType="application/vnd.openxmlformats-officedocument.theme+xml"/>
  <Override PartName="/ppt/slideLayouts/slideLayout189.xml" ContentType="application/vnd.openxmlformats-officedocument.presentationml.slideLayou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78.xml" ContentType="application/vnd.openxmlformats-officedocument.presentationml.slideLayout+xml"/>
  <Override PartName="/ppt/charts/chart1.xml" ContentType="application/vnd.openxmlformats-officedocument.drawingml.char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8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s/slide24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81.xml" ContentType="application/vnd.openxmlformats-officedocument.presentationml.slideLayout+xml"/>
  <Default Extension="jpeg" ContentType="image/jpeg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Masters/slideMaster14.xml" ContentType="application/vnd.openxmlformats-officedocument.presentationml.slideMaster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7.xml" ContentType="application/vnd.openxmlformats-officedocument.theme+xml"/>
  <Override PartName="/ppt/charts/colors1.xml" ContentType="application/vnd.ms-office.chartcolorstyle+xml"/>
  <Override PartName="/ppt/charts/chart6.xml" ContentType="application/vnd.openxmlformats-officedocument.drawingml.chart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theme/theme13.xml" ContentType="application/vnd.openxmlformats-officedocument.theme+xml"/>
  <Override PartName="/ppt/slideLayouts/slideLayout179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86.xml" ContentType="application/vnd.openxmlformats-officedocument.presentationml.slideLayout+xml"/>
  <Override PartName="/ppt/charts/chart2.xml" ContentType="application/vnd.openxmlformats-officedocument.drawingml.chart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131.xml" ContentType="application/vnd.openxmlformats-officedocument.presentationml.slideLayout+xml"/>
  <Override PartName="/ppt/charts/colors2.xml" ContentType="application/vnd.ms-office.chartcolorstyle+xml"/>
  <Override PartName="/ppt/slideMasters/slideMaster15.xml" ContentType="application/vnd.openxmlformats-officedocument.presentationml.slide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14.xml" ContentType="application/vnd.openxmlformats-officedocument.theme+xml"/>
  <Override PartName="/ppt/charts/chart7.xml" ContentType="application/vnd.openxmlformats-officedocument.drawingml.chart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Layouts/slideLayout15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47.xml" ContentType="application/vnd.openxmlformats-officedocument.presentationml.slideLayout+xml"/>
  <Override PartName="/ppt/charts/style1.xml" ContentType="application/vnd.ms-office.chartstyle+xml"/>
  <Override PartName="/ppt/presProps.xml" ContentType="application/vnd.openxmlformats-officedocument.presentationml.presProps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50.xml" ContentType="application/vnd.openxmlformats-officedocument.presentationml.slideLayout+xml"/>
  <Default Extension="wdp" ContentType="image/vnd.ms-photo"/>
  <Override PartName="/ppt/slideMasters/slideMaster9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99.xml" ContentType="application/vnd.openxmlformats-officedocument.presentationml.slideLayout+xml"/>
  <Override PartName="/ppt/slideLayouts/slideLayout188.xml" ContentType="application/vnd.openxmlformats-officedocument.presentationml.slideLayout+xml"/>
  <Override PartName="/ppt/charts/chart4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725" r:id="rId3"/>
    <p:sldMasterId id="2147483738" r:id="rId4"/>
    <p:sldMasterId id="2147483751" r:id="rId5"/>
    <p:sldMasterId id="2147483868" r:id="rId6"/>
    <p:sldMasterId id="2147483881" r:id="rId7"/>
    <p:sldMasterId id="2147483894" r:id="rId8"/>
    <p:sldMasterId id="2147483907" r:id="rId9"/>
    <p:sldMasterId id="2147483920" r:id="rId10"/>
    <p:sldMasterId id="2147483933" r:id="rId11"/>
    <p:sldMasterId id="2147483946" r:id="rId12"/>
    <p:sldMasterId id="2147483959" r:id="rId13"/>
    <p:sldMasterId id="2147483972" r:id="rId14"/>
    <p:sldMasterId id="2147483985" r:id="rId15"/>
    <p:sldMasterId id="2147483998" r:id="rId16"/>
  </p:sldMasterIdLst>
  <p:notesMasterIdLst>
    <p:notesMasterId r:id="rId42"/>
  </p:notesMasterIdLst>
  <p:handoutMasterIdLst>
    <p:handoutMasterId r:id="rId43"/>
  </p:handoutMasterIdLst>
  <p:sldIdLst>
    <p:sldId id="257" r:id="rId17"/>
    <p:sldId id="283" r:id="rId18"/>
    <p:sldId id="284" r:id="rId19"/>
    <p:sldId id="262" r:id="rId20"/>
    <p:sldId id="263" r:id="rId21"/>
    <p:sldId id="264" r:id="rId22"/>
    <p:sldId id="285" r:id="rId23"/>
    <p:sldId id="286" r:id="rId24"/>
    <p:sldId id="287" r:id="rId25"/>
    <p:sldId id="294" r:id="rId26"/>
    <p:sldId id="293" r:id="rId27"/>
    <p:sldId id="295" r:id="rId28"/>
    <p:sldId id="290" r:id="rId29"/>
    <p:sldId id="291" r:id="rId30"/>
    <p:sldId id="292" r:id="rId31"/>
    <p:sldId id="273" r:id="rId32"/>
    <p:sldId id="274" r:id="rId33"/>
    <p:sldId id="299" r:id="rId34"/>
    <p:sldId id="297" r:id="rId35"/>
    <p:sldId id="275" r:id="rId36"/>
    <p:sldId id="296" r:id="rId37"/>
    <p:sldId id="276" r:id="rId38"/>
    <p:sldId id="277" r:id="rId39"/>
    <p:sldId id="278" r:id="rId40"/>
    <p:sldId id="281" r:id="rId41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66FF"/>
    <a:srgbClr val="FF99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-84" y="-7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2.xml"/><Relationship Id="rId26" Type="http://schemas.openxmlformats.org/officeDocument/2006/relationships/slide" Target="slides/slide10.xml"/><Relationship Id="rId39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5.xml"/><Relationship Id="rId34" Type="http://schemas.openxmlformats.org/officeDocument/2006/relationships/slide" Target="slides/slide18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1.xml"/><Relationship Id="rId25" Type="http://schemas.openxmlformats.org/officeDocument/2006/relationships/slide" Target="slides/slide9.xml"/><Relationship Id="rId33" Type="http://schemas.openxmlformats.org/officeDocument/2006/relationships/slide" Target="slides/slide17.xml"/><Relationship Id="rId38" Type="http://schemas.openxmlformats.org/officeDocument/2006/relationships/slide" Target="slides/slide22.xml"/><Relationship Id="rId46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4.xml"/><Relationship Id="rId29" Type="http://schemas.openxmlformats.org/officeDocument/2006/relationships/slide" Target="slides/slide13.xml"/><Relationship Id="rId41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8.xml"/><Relationship Id="rId32" Type="http://schemas.openxmlformats.org/officeDocument/2006/relationships/slide" Target="slides/slide16.xml"/><Relationship Id="rId37" Type="http://schemas.openxmlformats.org/officeDocument/2006/relationships/slide" Target="slides/slide21.xml"/><Relationship Id="rId40" Type="http://schemas.openxmlformats.org/officeDocument/2006/relationships/slide" Target="slides/slide24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7.xml"/><Relationship Id="rId28" Type="http://schemas.openxmlformats.org/officeDocument/2006/relationships/slide" Target="slides/slide12.xml"/><Relationship Id="rId36" Type="http://schemas.openxmlformats.org/officeDocument/2006/relationships/slide" Target="slides/slide20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3.xml"/><Relationship Id="rId31" Type="http://schemas.openxmlformats.org/officeDocument/2006/relationships/slide" Target="slides/slide15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6.xml"/><Relationship Id="rId27" Type="http://schemas.openxmlformats.org/officeDocument/2006/relationships/slide" Target="slides/slide11.xml"/><Relationship Id="rId30" Type="http://schemas.openxmlformats.org/officeDocument/2006/relationships/slide" Target="slides/slide14.xml"/><Relationship Id="rId35" Type="http://schemas.openxmlformats.org/officeDocument/2006/relationships/slide" Target="slides/slide19.xml"/><Relationship Id="rId43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4.xlsx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00" normalizeH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ru-RU" sz="1800" dirty="0">
                <a:solidFill>
                  <a:schemeClr val="tx1"/>
                </a:solidFill>
                <a:latin typeface="Liberation Serif" panose="02020603050405020304" pitchFamily="18" charset="0"/>
              </a:rPr>
              <a:t>Количественное соотношение образовательных организаций, принявших участие в СПТ 2019/2020 уч. </a:t>
            </a:r>
            <a:r>
              <a:rPr lang="ru-RU" sz="1800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году</a:t>
            </a:r>
            <a:endParaRPr lang="ru-RU" sz="1800" dirty="0">
              <a:solidFill>
                <a:schemeClr val="tx1"/>
              </a:solidFill>
              <a:latin typeface="Liberation Serif" panose="02020603050405020304" pitchFamily="18" charset="0"/>
            </a:endParaRPr>
          </a:p>
        </c:rich>
      </c:tx>
      <c:layout>
        <c:manualLayout>
          <c:xMode val="edge"/>
          <c:yMode val="edge"/>
          <c:x val="0.15665500145815106"/>
          <c:y val="1.0784445210886605E-3"/>
        </c:manualLayout>
      </c:layout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0.48248639059006526"/>
          <c:y val="0.18019259105741695"/>
          <c:w val="0.43953254107125506"/>
          <c:h val="0.79920604742018453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chemeClr val="lt1"/>
            </a:solidFill>
            <a:ln w="19050">
              <a:solidFill>
                <a:schemeClr val="accent1"/>
              </a:solidFill>
            </a:ln>
            <a:effectLst/>
          </c:spPr>
          <c:dPt>
            <c:idx val="0"/>
            <c:explosion val="14"/>
            <c:extLst xmlns:c16r2="http://schemas.microsoft.com/office/drawing/2015/06/chart">
              <c:ext xmlns:c16="http://schemas.microsoft.com/office/drawing/2014/chart" uri="{C3380CC4-5D6E-409C-BE32-E72D297353CC}">
                <c16:uniqueId val="{00000001-4DB9-4FDE-802A-1FC2704278A6}"/>
              </c:ext>
            </c:extLst>
          </c:dPt>
          <c:dPt>
            <c:idx val="1"/>
            <c:spPr>
              <a:solidFill>
                <a:srgbClr val="FF9966"/>
              </a:solidFill>
              <a:ln w="19050">
                <a:solidFill>
                  <a:schemeClr val="accen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DB9-4FDE-802A-1FC2704278A6}"/>
              </c:ext>
            </c:extLst>
          </c:dPt>
          <c:dPt>
            <c:idx val="2"/>
            <c:spPr>
              <a:solidFill>
                <a:srgbClr val="92D050"/>
              </a:solidFill>
              <a:ln w="19050">
                <a:solidFill>
                  <a:schemeClr val="accen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BFCD-4EA0-827A-CE0378B8FD92}"/>
              </c:ext>
            </c:extLst>
          </c:dPt>
          <c:dPt>
            <c:idx val="3"/>
            <c:spPr>
              <a:solidFill>
                <a:srgbClr val="FFC000"/>
              </a:solidFill>
              <a:ln w="19050">
                <a:solidFill>
                  <a:schemeClr val="accen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FCD-4EA0-827A-CE0378B8FD92}"/>
              </c:ext>
            </c:extLst>
          </c:dPt>
          <c:dLbls>
            <c:dLbl>
              <c:idx val="0"/>
              <c:layout>
                <c:manualLayout>
                  <c:x val="-0.18454955283367361"/>
                  <c:y val="-0.10237290936757543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1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800" dirty="0" smtClean="0">
                        <a:latin typeface="Liberation Serif" panose="02020603050405020304" pitchFamily="18" charset="0"/>
                      </a:rPr>
                      <a:t>Общее</a:t>
                    </a:r>
                    <a:r>
                      <a:rPr lang="ru-RU" sz="1800" baseline="0" dirty="0" smtClean="0">
                        <a:latin typeface="Liberation Serif" panose="02020603050405020304" pitchFamily="18" charset="0"/>
                      </a:rPr>
                      <a:t> кол-во ОО, принявших участие в СПТ в Свердловской области </a:t>
                    </a:r>
                    <a:r>
                      <a:rPr lang="ru-RU" sz="1800" dirty="0" smtClean="0">
                        <a:latin typeface="Liberation Serif" panose="02020603050405020304" pitchFamily="18" charset="0"/>
                      </a:rPr>
                      <a:t>- 1074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32288507339360373"/>
                  <c:y val="3.4002708373885378E-3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1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800" dirty="0" smtClean="0">
                        <a:latin typeface="Liberation Serif" panose="02020603050405020304" pitchFamily="18" charset="0"/>
                      </a:rPr>
                      <a:t>Западного УО  14,2%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0.25308641975308649"/>
                  <c:y val="2.8060326608944881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1" i="0" u="none" strike="noStrike" kern="1200" baseline="0">
                        <a:solidFill>
                          <a:schemeClr val="dk1"/>
                        </a:solidFill>
                        <a:latin typeface="Liberation Serif" panose="02020603050405020304"/>
                        <a:ea typeface="+mn-ea"/>
                        <a:cs typeface="+mn-cs"/>
                      </a:defRPr>
                    </a:pPr>
                    <a:r>
                      <a:rPr lang="ru-RU" dirty="0" smtClean="0"/>
                      <a:t>Северного </a:t>
                    </a:r>
                    <a:r>
                      <a:rPr lang="ru-RU" dirty="0"/>
                      <a:t>УО
</a:t>
                    </a:r>
                    <a:r>
                      <a:rPr lang="ru-RU" dirty="0" smtClean="0"/>
                      <a:t>11,3%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32407407407407418"/>
                  <c:y val="0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1" i="0" u="none" strike="noStrike" kern="1200" baseline="0">
                        <a:solidFill>
                          <a:schemeClr val="dk1"/>
                        </a:solidFill>
                        <a:latin typeface="Liberation Serif" panose="02020603050405020304"/>
                        <a:ea typeface="+mn-ea"/>
                        <a:cs typeface="+mn-cs"/>
                      </a:defRPr>
                    </a:pPr>
                    <a:r>
                      <a:rPr lang="ru-RU" dirty="0"/>
                      <a:t>г. Екатеринбурга
</a:t>
                    </a:r>
                    <a:r>
                      <a:rPr lang="ru-RU" dirty="0" smtClean="0"/>
                      <a:t>14,7%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CatName val="1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FCD-4EA0-827A-CE0378B8FD92}"/>
                </c:ext>
                <c:ext xmlns:c15="http://schemas.microsoft.com/office/drawing/2012/chart" uri="{CE6537A1-D6FC-4f65-9D91-7224C49458BB}">
                  <c15:layout>
                    <c:manualLayout>
                      <c:w val="0.30783185087975107"/>
                      <c:h val="0.26657310278497637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CatName val="1"/>
            <c:showPercent val="1"/>
            <c:showLeaderLines val="1"/>
            <c:leaderLines>
              <c:spPr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Общее кол-во ОО, принявших участие в СПТ по Свердловской области</c:v>
                </c:pt>
                <c:pt idx="1">
                  <c:v>Западного УО</c:v>
                </c:pt>
                <c:pt idx="2">
                  <c:v>Северного УО</c:v>
                </c:pt>
                <c:pt idx="3">
                  <c:v>г. Екатеринбурга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541</c:v>
                </c:pt>
                <c:pt idx="1">
                  <c:v>153</c:v>
                </c:pt>
                <c:pt idx="2">
                  <c:v>121</c:v>
                </c:pt>
                <c:pt idx="3">
                  <c:v>158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DB9-4FDE-802A-1FC2704278A6}"/>
            </c:ext>
          </c:extLst>
        </c:ser>
        <c:dLbls>
          <c:showPercent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zero"/>
  </c:chart>
  <c:spPr>
    <a:solidFill>
      <a:schemeClr val="accent5">
        <a:lumMod val="40000"/>
        <a:lumOff val="60000"/>
      </a:schemeClr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>
          <a:solidFill>
            <a:schemeClr val="dk1"/>
          </a:solidFill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>
                <a:solidFill>
                  <a:schemeClr val="tx1"/>
                </a:solidFill>
                <a:latin typeface="Liberation Serif" panose="02020603050405020304" pitchFamily="18" charset="0"/>
              </a:rPr>
              <a:t>Соотношение количества обучающихся образовательных организаций принявших/не принявших участие в ЕМ СПТ 2019-2020 </a:t>
            </a:r>
            <a:r>
              <a:rPr lang="ru-RU" sz="2000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учебном</a:t>
            </a:r>
            <a:r>
              <a:rPr lang="ru-RU" sz="2000" baseline="0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году </a:t>
            </a:r>
            <a:r>
              <a:rPr lang="ru-RU" sz="2000" dirty="0">
                <a:solidFill>
                  <a:schemeClr val="tx1"/>
                </a:solidFill>
                <a:latin typeface="Liberation Serif" panose="02020603050405020304" pitchFamily="18" charset="0"/>
              </a:rPr>
              <a:t>по </a:t>
            </a:r>
            <a:r>
              <a:rPr lang="ru-RU" sz="2000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Западному </a:t>
            </a:r>
            <a:r>
              <a:rPr lang="ru-RU" sz="2000" dirty="0">
                <a:solidFill>
                  <a:schemeClr val="tx1"/>
                </a:solidFill>
                <a:latin typeface="Liberation Serif" panose="02020603050405020304" pitchFamily="18" charset="0"/>
              </a:rPr>
              <a:t>управленческому округу</a:t>
            </a:r>
          </a:p>
        </c:rich>
      </c:tx>
      <c:layout/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8.7924078934577665E-3"/>
          <c:y val="0.28059818429801575"/>
          <c:w val="0.68115364051715754"/>
          <c:h val="0.70697550996329395"/>
        </c:manualLayout>
      </c:layout>
      <c:ofPieChart>
        <c:ofPieType val="bar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E9F-4B83-AF0B-B4510FFF81BE}"/>
              </c:ext>
            </c:extLst>
          </c:dPt>
          <c:dPt>
            <c:idx val="1"/>
            <c:spPr>
              <a:solidFill>
                <a:srgbClr val="FFC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E9F-4B83-AF0B-B4510FFF81BE}"/>
              </c:ext>
            </c:extLst>
          </c:dPt>
          <c:dPt>
            <c:idx val="2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E9F-4B83-AF0B-B4510FFF81BE}"/>
              </c:ext>
            </c:extLst>
          </c:dPt>
          <c:dPt>
            <c:idx val="3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E9F-4B83-AF0B-B4510FFF81BE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2000" dirty="0" smtClean="0">
                        <a:latin typeface="Liberation Serif" panose="02020603050405020304" pitchFamily="18" charset="0"/>
                      </a:rPr>
                      <a:t>21719 </a:t>
                    </a:r>
                    <a:r>
                      <a:rPr lang="ru-RU" sz="2000" dirty="0">
                        <a:latin typeface="Liberation Serif" panose="02020603050405020304" pitchFamily="18" charset="0"/>
                      </a:rPr>
                      <a:t>чел.</a:t>
                    </a:r>
                  </a:p>
                </c:rich>
              </c:tx>
              <c:dLblPos val="ctr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CE9F-4B83-AF0B-B4510FFF81BE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800" dirty="0" smtClean="0">
                        <a:latin typeface="Liberation Serif" panose="02020603050405020304" pitchFamily="18" charset="0"/>
                      </a:rPr>
                      <a:t>20158 </a:t>
                    </a:r>
                    <a:r>
                      <a:rPr lang="ru-RU" sz="1800" dirty="0">
                        <a:latin typeface="Liberation Serif" panose="02020603050405020304" pitchFamily="18" charset="0"/>
                      </a:rPr>
                      <a:t>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CE9F-4B83-AF0B-B4510FFF81BE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2"/>
              <c:layout>
                <c:manualLayout>
                  <c:x val="-0.11718418878195794"/>
                  <c:y val="1.122413064357795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800" dirty="0" smtClean="0">
                        <a:latin typeface="Liberation Serif" panose="02020603050405020304" pitchFamily="18" charset="0"/>
                      </a:rPr>
                      <a:t>1561 </a:t>
                    </a:r>
                    <a:r>
                      <a:rPr lang="ru-RU" sz="1800" dirty="0">
                        <a:latin typeface="Liberation Serif" panose="02020603050405020304" pitchFamily="18" charset="0"/>
                      </a:rPr>
                      <a:t>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CE9F-4B83-AF0B-B4510FFF81BE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3"/>
              <c:layout>
                <c:manualLayout>
                  <c:x val="-1.1013171964615594E-2"/>
                  <c:y val="8.4180979826833629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800" dirty="0" smtClean="0">
                        <a:latin typeface="Liberation Serif" panose="02020603050405020304" pitchFamily="18" charset="0"/>
                      </a:rPr>
                      <a:t>7,2</a:t>
                    </a:r>
                    <a:r>
                      <a:rPr lang="en-US" sz="1600" dirty="0" smtClean="0">
                        <a:latin typeface="Liberation Serif" panose="02020603050405020304" pitchFamily="18" charset="0"/>
                      </a:rPr>
                      <a:t>%</a:t>
                    </a:r>
                    <a:endParaRPr lang="en-US" sz="1600" dirty="0">
                      <a:latin typeface="Liberation Serif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CE9F-4B83-AF0B-B4510FFF81BE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9.1820987654320993E-2"/>
                      <c:h val="6.6502974063199369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Percent val="1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Кол-во обучающихся, подлежащих СПТ</c:v>
                </c:pt>
                <c:pt idx="1">
                  <c:v>Кол-во обучающихся, принявших участие в СПТ</c:v>
                </c:pt>
                <c:pt idx="2">
                  <c:v>Кол-во обучающихся, не принявших участие в СПТ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21719</c:v>
                </c:pt>
                <c:pt idx="1">
                  <c:v>20158</c:v>
                </c:pt>
                <c:pt idx="2">
                  <c:v>1561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E9F-4B83-AF0B-B4510FFF81BE}"/>
            </c:ext>
          </c:extLst>
        </c:ser>
        <c:dLbls>
          <c:showPercent val="1"/>
        </c:dLbls>
        <c:gapWidth val="100"/>
        <c:secondPieSize val="75"/>
        <c:serLines>
          <c:spPr>
            <a:ln w="9525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206911636045509"/>
          <c:y val="0.34082647162603857"/>
          <c:w val="0.29510352872557599"/>
          <c:h val="0.60509177825801952"/>
        </c:manualLayout>
      </c:layout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Liberation Serif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>
                <a:solidFill>
                  <a:schemeClr val="tx1"/>
                </a:solidFill>
                <a:latin typeface="Liberation Serif" panose="02020603050405020304" pitchFamily="18" charset="0"/>
              </a:rPr>
              <a:t>Соотношение количества обучающихся образовательных организаций, принявших/не принявших участие в ЕМ СПТ 2019-2020 уч. году по </a:t>
            </a:r>
            <a:r>
              <a:rPr lang="ru-RU" sz="2000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Северному </a:t>
            </a:r>
            <a:r>
              <a:rPr lang="ru-RU" sz="2000" dirty="0">
                <a:solidFill>
                  <a:schemeClr val="tx1"/>
                </a:solidFill>
                <a:latin typeface="Liberation Serif" panose="02020603050405020304" pitchFamily="18" charset="0"/>
              </a:rPr>
              <a:t>управленческому округу</a:t>
            </a:r>
          </a:p>
        </c:rich>
      </c:tx>
      <c:layout>
        <c:manualLayout>
          <c:xMode val="edge"/>
          <c:yMode val="edge"/>
          <c:x val="0.11542231700204141"/>
          <c:y val="0"/>
        </c:manualLayout>
      </c:layout>
      <c:spPr>
        <a:noFill/>
        <a:ln>
          <a:noFill/>
        </a:ln>
        <a:effectLst/>
      </c:spPr>
    </c:title>
    <c:plotArea>
      <c:layout/>
      <c:ofPieChart>
        <c:ofPieType val="bar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5D4-4C02-90A1-4B459563CFE7}"/>
              </c:ext>
            </c:extLst>
          </c:dPt>
          <c:dPt>
            <c:idx val="1"/>
            <c:spPr>
              <a:solidFill>
                <a:srgbClr val="FFC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5D4-4C02-90A1-4B459563CFE7}"/>
              </c:ext>
            </c:extLst>
          </c:dPt>
          <c:dPt>
            <c:idx val="2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5D4-4C02-90A1-4B459563CFE7}"/>
              </c:ext>
            </c:extLst>
          </c:dPt>
          <c:dPt>
            <c:idx val="3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5D4-4C02-90A1-4B459563CFE7}"/>
              </c:ext>
            </c:extLst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 dirty="0" smtClean="0">
                        <a:latin typeface="Liberation Serif" panose="02020603050405020304" pitchFamily="18" charset="0"/>
                      </a:rPr>
                      <a:t>18936 </a:t>
                    </a:r>
                    <a:r>
                      <a:rPr lang="ru-RU" sz="1800" dirty="0">
                        <a:latin typeface="Liberation Serif" panose="02020603050405020304" pitchFamily="18" charset="0"/>
                      </a:rPr>
                      <a:t>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5D4-4C02-90A1-4B459563CFE7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 dirty="0" smtClean="0">
                        <a:latin typeface="Liberation Serif" panose="02020603050405020304" pitchFamily="18" charset="0"/>
                      </a:rPr>
                      <a:t>17279 </a:t>
                    </a:r>
                    <a:r>
                      <a:rPr lang="ru-RU" sz="1800" dirty="0">
                        <a:latin typeface="Liberation Serif" panose="02020603050405020304" pitchFamily="18" charset="0"/>
                      </a:rPr>
                      <a:t>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5D4-4C02-90A1-4B459563CFE7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 dirty="0" smtClean="0">
                        <a:latin typeface="Liberation Serif" panose="02020603050405020304" pitchFamily="18" charset="0"/>
                      </a:rPr>
                      <a:t>1657 </a:t>
                    </a:r>
                    <a:r>
                      <a:rPr lang="ru-RU" sz="1800" dirty="0">
                        <a:latin typeface="Liberation Serif" panose="02020603050405020304" pitchFamily="18" charset="0"/>
                      </a:rPr>
                      <a:t>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F5D4-4C02-90A1-4B459563CFE7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4477435112277634E-2"/>
                  <c:y val="1.1047372680686964E-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en-US" sz="1800" dirty="0" smtClean="0">
                        <a:latin typeface="Liberation Serif" panose="02020603050405020304" pitchFamily="18" charset="0"/>
                      </a:rPr>
                      <a:t>8,8%</a:t>
                    </a:r>
                    <a:endParaRPr lang="en-US" sz="1800" dirty="0">
                      <a:latin typeface="Liberation Serif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F5D4-4C02-90A1-4B459563CFE7}"/>
                </c:ext>
                <c:ext xmlns:c15="http://schemas.microsoft.com/office/drawing/2012/chart" uri="{CE6537A1-D6FC-4f65-9D91-7224C49458BB}">
                  <c15:layout>
                    <c:manualLayout>
                      <c:w val="8.3356481481481476E-2"/>
                      <c:h val="9.6051743532058489E-2"/>
                    </c:manualLayout>
                  </c15:layout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Liberation Serif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Percent val="1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Кол-во обучающихся, подлежащих тестированию</c:v>
                </c:pt>
                <c:pt idx="1">
                  <c:v>Кол-во обучающихся, принявших участие в СПТ</c:v>
                </c:pt>
                <c:pt idx="2">
                  <c:v>Кол-во обучающихся, не принявших участие в СПТ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18936</c:v>
                </c:pt>
                <c:pt idx="1">
                  <c:v>17279</c:v>
                </c:pt>
                <c:pt idx="2">
                  <c:v>1657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F5D4-4C02-90A1-4B459563CFE7}"/>
            </c:ext>
          </c:extLst>
        </c:ser>
        <c:dLbls>
          <c:showPercent val="1"/>
        </c:dLbls>
        <c:gapWidth val="100"/>
        <c:secondPieSize val="75"/>
        <c:serLines>
          <c:spPr>
            <a:ln w="9525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583333333333359"/>
          <c:y val="0.3117639273675018"/>
          <c:w val="0.3402777777777779"/>
          <c:h val="0.61379136329660688"/>
        </c:manualLayout>
      </c:layout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Liberation Serif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>
                <a:solidFill>
                  <a:schemeClr val="tx1"/>
                </a:solidFill>
                <a:latin typeface="Liberation Serif" panose="02020603050405020304" pitchFamily="18" charset="0"/>
              </a:rPr>
              <a:t>Соотношение количества обучающихся образовательных организаций принявших/не принявших участие в СПТ 2019-2020 уч. году по </a:t>
            </a:r>
            <a:r>
              <a:rPr lang="ru-RU" sz="2000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муниципальному образованию «город Екатеринбург»</a:t>
            </a:r>
            <a:endParaRPr lang="ru-RU" sz="2000" dirty="0">
              <a:solidFill>
                <a:schemeClr val="tx1"/>
              </a:solidFill>
              <a:latin typeface="Liberation Serif" panose="02020603050405020304" pitchFamily="18" charset="0"/>
            </a:endParaRPr>
          </a:p>
        </c:rich>
      </c:tx>
      <c:layout>
        <c:manualLayout>
          <c:xMode val="edge"/>
          <c:yMode val="edge"/>
          <c:x val="0.13824308363856708"/>
          <c:y val="1.4316389041446735E-2"/>
        </c:manualLayout>
      </c:layout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3.6504813131688914E-2"/>
          <c:y val="0.26368353700933111"/>
          <c:w val="0.62780770074280201"/>
          <c:h val="0.71571844825673725"/>
        </c:manualLayout>
      </c:layout>
      <c:ofPieChart>
        <c:ofPieType val="bar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>
              <a:noFill/>
            </a:ln>
          </c:spPr>
          <c:dPt>
            <c:idx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9E2-41F1-8FBF-668E516D4982}"/>
              </c:ext>
            </c:extLst>
          </c:dPt>
          <c:dPt>
            <c:idx val="1"/>
            <c:explosion val="1"/>
            <c:spPr>
              <a:solidFill>
                <a:srgbClr val="FFC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9E2-41F1-8FBF-668E516D4982}"/>
              </c:ext>
            </c:extLst>
          </c:dPt>
          <c:dPt>
            <c:idx val="2"/>
            <c:spPr>
              <a:solidFill>
                <a:srgbClr val="8064A2">
                  <a:lumMod val="60000"/>
                  <a:lumOff val="40000"/>
                </a:srgb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9E2-41F1-8FBF-668E516D4982}"/>
              </c:ext>
            </c:extLst>
          </c:dPt>
          <c:dPt>
            <c:idx val="3"/>
            <c:spPr>
              <a:solidFill>
                <a:srgbClr val="8064A2">
                  <a:lumMod val="60000"/>
                  <a:lumOff val="40000"/>
                </a:srgb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9E2-41F1-8FBF-668E516D4982}"/>
              </c:ext>
            </c:extLst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ln>
                          <a:noFill/>
                        </a:ln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2000" dirty="0" smtClean="0">
                        <a:latin typeface="Liberation Serif" panose="02020603050405020304" pitchFamily="18" charset="0"/>
                      </a:rPr>
                      <a:t>53282</a:t>
                    </a:r>
                    <a:r>
                      <a:rPr lang="ru-RU" sz="2000" baseline="0" dirty="0" smtClean="0">
                        <a:latin typeface="Liberation Serif" panose="02020603050405020304" pitchFamily="18" charset="0"/>
                      </a:rPr>
                      <a:t> </a:t>
                    </a:r>
                    <a:r>
                      <a:rPr lang="ru-RU" sz="2000" baseline="0" dirty="0">
                        <a:latin typeface="Liberation Serif" panose="02020603050405020304" pitchFamily="18" charset="0"/>
                      </a:rPr>
                      <a:t>чел.</a:t>
                    </a:r>
                    <a:endParaRPr lang="ru-RU" sz="2000" dirty="0">
                      <a:latin typeface="Liberation Serif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9E2-41F1-8FBF-668E516D4982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ln>
                          <a:noFill/>
                        </a:ln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2000" dirty="0" smtClean="0">
                        <a:latin typeface="Liberation Serif" panose="02020603050405020304" pitchFamily="18" charset="0"/>
                      </a:rPr>
                      <a:t>49637 </a:t>
                    </a:r>
                    <a:r>
                      <a:rPr lang="ru-RU" sz="2000" dirty="0">
                        <a:latin typeface="Liberation Serif" panose="02020603050405020304" pitchFamily="18" charset="0"/>
                      </a:rPr>
                      <a:t>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59E2-41F1-8FBF-668E516D4982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ln>
                          <a:noFill/>
                        </a:ln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2000" dirty="0" smtClean="0">
                        <a:latin typeface="Liberation Serif" panose="02020603050405020304" pitchFamily="18" charset="0"/>
                      </a:rPr>
                      <a:t>3645 </a:t>
                    </a:r>
                    <a:r>
                      <a:rPr lang="ru-RU" sz="2000" dirty="0">
                        <a:latin typeface="Liberation Serif" panose="02020603050405020304" pitchFamily="18" charset="0"/>
                      </a:rPr>
                      <a:t>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59E2-41F1-8FBF-668E516D4982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3"/>
              <c:layout>
                <c:manualLayout>
                  <c:x val="-1.1343381945449975E-2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ln>
                          <a:noFill/>
                        </a:ln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en-US" sz="2000" dirty="0" smtClean="0">
                        <a:latin typeface="Liberation Serif" panose="02020603050405020304" pitchFamily="18" charset="0"/>
                      </a:rPr>
                      <a:t>6,8%</a:t>
                    </a:r>
                    <a:endParaRPr lang="en-US" sz="2000" dirty="0">
                      <a:latin typeface="Liberation Serif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59E2-41F1-8FBF-668E516D4982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Liberation Serif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Percent val="1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Кол-во обучающихся, подлежащих СПТ</c:v>
                </c:pt>
                <c:pt idx="1">
                  <c:v>Кол-во обучающихся, принявших участие в СПТ</c:v>
                </c:pt>
                <c:pt idx="2">
                  <c:v>Кол-во обучающихся, не принявших участие в СПТ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53282</c:v>
                </c:pt>
                <c:pt idx="1">
                  <c:v>49637</c:v>
                </c:pt>
                <c:pt idx="2">
                  <c:v>3645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59E2-41F1-8FBF-668E516D4982}"/>
            </c:ext>
          </c:extLst>
        </c:ser>
        <c:dLbls>
          <c:showPercent val="1"/>
        </c:dLbls>
        <c:gapWidth val="100"/>
        <c:secondPieSize val="75"/>
        <c:serLines>
          <c:spPr>
            <a:ln w="9525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682075880785876"/>
          <c:y val="0.3685473667313271"/>
          <c:w val="0.30422224124584329"/>
          <c:h val="0.55446044573344555"/>
        </c:manualLayout>
      </c:layout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Liberation Serif" panose="02020603050405020304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400" b="1">
                <a:solidFill>
                  <a:schemeClr val="tx1"/>
                </a:solidFill>
                <a:latin typeface="Liberation Serif" panose="02020603050405020304" pitchFamily="18" charset="0"/>
              </a:rPr>
              <a:t>Соотношение количества обучающихся</a:t>
            </a:r>
            <a:r>
              <a:rPr lang="ru-RU" sz="2400" b="1" baseline="0">
                <a:solidFill>
                  <a:schemeClr val="tx1"/>
                </a:solidFill>
                <a:latin typeface="Liberation Serif" panose="02020603050405020304" pitchFamily="18" charset="0"/>
              </a:rPr>
              <a:t> с явной рискогенностью по Западному управленческому округу</a:t>
            </a:r>
            <a:endParaRPr lang="ru-RU" sz="2400" b="1">
              <a:solidFill>
                <a:schemeClr val="tx1"/>
              </a:solidFill>
              <a:latin typeface="Liberation Serif" panose="02020603050405020304" pitchFamily="18" charset="0"/>
            </a:endParaRPr>
          </a:p>
        </c:rich>
      </c:tx>
      <c:layout>
        <c:manualLayout>
          <c:xMode val="edge"/>
          <c:yMode val="edge"/>
          <c:x val="0.10736111111111113"/>
          <c:y val="1.6836195965366927E-2"/>
        </c:manualLayout>
      </c:layout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8.4876543209876573E-3"/>
          <c:y val="0.1748105320348399"/>
          <c:w val="0.67647018081073196"/>
          <c:h val="0.82518946796516013"/>
        </c:manualLayout>
      </c:layout>
      <c:ofPieChart>
        <c:ofPieType val="pie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C0F-4EF8-ABAF-32F1B5AB8CC6}"/>
              </c:ext>
            </c:extLst>
          </c:dPt>
          <c:dPt>
            <c:idx val="1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C0F-4EF8-ABAF-32F1B5AB8CC6}"/>
              </c:ext>
            </c:extLst>
          </c:dPt>
          <c:dPt>
            <c:idx val="2"/>
            <c:explosion val="62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C0F-4EF8-ABAF-32F1B5AB8CC6}"/>
              </c:ext>
            </c:extLst>
          </c:dPt>
          <c:dPt>
            <c:idx val="3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C0F-4EF8-ABAF-32F1B5AB8CC6}"/>
              </c:ext>
            </c:extLst>
          </c:dPt>
          <c:dPt>
            <c:idx val="4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AC0F-4EF8-ABAF-32F1B5AB8CC6}"/>
              </c:ext>
            </c:extLst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21719 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C0F-4EF8-ABAF-32F1B5AB8CC6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1"/>
              <c:layout>
                <c:manualLayout>
                  <c:x val="8.3596894138232763E-2"/>
                  <c:y val="0.2063301956094074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20158 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C0F-4EF8-ABAF-32F1B5AB8CC6}"/>
                </c:ext>
                <c:ext xmlns:c15="http://schemas.microsoft.com/office/drawing/2012/chart" uri="{CE6537A1-D6FC-4f65-9D91-7224C49458BB}">
                  <c15:layout>
                    <c:manualLayout>
                      <c:w val="0.11673611111111111"/>
                      <c:h val="0.17089629186662647"/>
                    </c:manualLayout>
                  </c15:layout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C0F-4EF8-ABAF-32F1B5AB8CC6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9.5174856615145326E-2"/>
                  <c:y val="-4.152132927290842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en-US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3,5%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AC0F-4EF8-ABAF-32F1B5AB8CC6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4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19394 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AC0F-4EF8-ABAF-32F1B5AB8CC6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Liberation Serif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Percent val="1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Кол-во обучающихся, подлежащих</c:v>
                </c:pt>
                <c:pt idx="1">
                  <c:v>Кол-во обучающихся, принявших участие</c:v>
                </c:pt>
                <c:pt idx="2">
                  <c:v>Кол-во обучающихся не подвергшихся "группе риска"</c:v>
                </c:pt>
                <c:pt idx="3">
                  <c:v>Кол-во обучающихся с явной рискогенностью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21719</c:v>
                </c:pt>
                <c:pt idx="1">
                  <c:v>20158</c:v>
                </c:pt>
                <c:pt idx="2">
                  <c:v>19394</c:v>
                </c:pt>
                <c:pt idx="3">
                  <c:v>764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AC0F-4EF8-ABAF-32F1B5AB8CC6}"/>
            </c:ext>
          </c:extLst>
        </c:ser>
        <c:dLbls>
          <c:showPercent val="1"/>
        </c:dLbls>
        <c:gapWidth val="100"/>
        <c:secondPieSize val="75"/>
        <c:serLines>
          <c:spPr>
            <a:ln w="9525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878499562554695"/>
          <c:y val="0.29906453057614485"/>
          <c:w val="0.30732611548556443"/>
          <c:h val="0.61031873216815979"/>
        </c:manualLayout>
      </c:layout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Liberation Serif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400">
                <a:solidFill>
                  <a:schemeClr val="tx1"/>
                </a:solidFill>
                <a:latin typeface="Liberation Serif" panose="02020603050405020304" pitchFamily="18" charset="0"/>
              </a:rPr>
              <a:t>Соотношение</a:t>
            </a:r>
            <a:r>
              <a:rPr lang="ru-RU" sz="2400" baseline="0">
                <a:solidFill>
                  <a:schemeClr val="tx1"/>
                </a:solidFill>
                <a:latin typeface="Liberation Serif" panose="02020603050405020304" pitchFamily="18" charset="0"/>
              </a:rPr>
              <a:t> количества обучающихся с явной рискогенностью по Северному управленческому округу</a:t>
            </a:r>
            <a:endParaRPr lang="ru-RU" sz="2400">
              <a:solidFill>
                <a:schemeClr val="tx1"/>
              </a:solidFill>
              <a:latin typeface="Liberation Serif" panose="02020603050405020304" pitchFamily="18" charset="0"/>
            </a:endParaRPr>
          </a:p>
        </c:rich>
      </c:tx>
      <c:layout>
        <c:manualLayout>
          <c:xMode val="edge"/>
          <c:yMode val="edge"/>
          <c:x val="0.11012722368037331"/>
          <c:y val="1.9642228626261419E-2"/>
        </c:manualLayout>
      </c:layout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2.5462962962962965E-2"/>
          <c:y val="0.16614342627193374"/>
          <c:w val="0.6834146252551766"/>
          <c:h val="0.83385657372806632"/>
        </c:manualLayout>
      </c:layout>
      <c:ofPieChart>
        <c:ofPieType val="pie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163-4096-8880-FA462B2002B4}"/>
              </c:ext>
            </c:extLst>
          </c:dPt>
          <c:dPt>
            <c:idx val="1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163-4096-8880-FA462B2002B4}"/>
              </c:ext>
            </c:extLst>
          </c:dPt>
          <c:dPt>
            <c:idx val="2"/>
            <c:explosion val="58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163-4096-8880-FA462B2002B4}"/>
              </c:ext>
            </c:extLst>
          </c:dPt>
          <c:dPt>
            <c:idx val="3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163-4096-8880-FA462B2002B4}"/>
              </c:ext>
            </c:extLst>
          </c:dPt>
          <c:dPt>
            <c:idx val="4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163-4096-8880-FA462B2002B4}"/>
              </c:ext>
            </c:extLst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lt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18936 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163-4096-8880-FA462B2002B4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17279 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7163-4096-8880-FA462B2002B4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7163-4096-8880-FA462B2002B4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4,5%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7163-4096-8880-FA462B2002B4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4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lt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16428 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7163-4096-8880-FA462B2002B4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Liberation Serif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Percent val="1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Кол-во обучающихся, подлежащих СПТ</c:v>
                </c:pt>
                <c:pt idx="1">
                  <c:v>Кол-во обучающихся, принявших участие в СПТ</c:v>
                </c:pt>
                <c:pt idx="2">
                  <c:v>Кол-во обучающихся, не подвергшихся "группе риска"</c:v>
                </c:pt>
                <c:pt idx="3">
                  <c:v>Кол-во обучающихся с явной рискогенностью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18936</c:v>
                </c:pt>
                <c:pt idx="1">
                  <c:v>17279</c:v>
                </c:pt>
                <c:pt idx="2">
                  <c:v>16428</c:v>
                </c:pt>
                <c:pt idx="3">
                  <c:v>851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7163-4096-8880-FA462B2002B4}"/>
            </c:ext>
          </c:extLst>
        </c:ser>
        <c:dLbls>
          <c:showPercent val="1"/>
        </c:dLbls>
        <c:gapWidth val="100"/>
        <c:secondPieSize val="75"/>
        <c:serLines>
          <c:spPr>
            <a:ln w="9525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804425488480614"/>
          <c:y val="0.30342360288849035"/>
          <c:w val="0.2980669777388939"/>
          <c:h val="0.6418656095951295"/>
        </c:manualLayout>
      </c:layout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Liberation Serif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Liberation Serif" panose="02020603050405020304" pitchFamily="18" charset="0"/>
                <a:ea typeface="+mn-ea"/>
                <a:cs typeface="+mn-cs"/>
              </a:defRPr>
            </a:pPr>
            <a:r>
              <a:rPr lang="ru-RU" sz="2400">
                <a:solidFill>
                  <a:schemeClr val="tx1"/>
                </a:solidFill>
                <a:latin typeface="Liberation Serif" panose="02020603050405020304" pitchFamily="18" charset="0"/>
              </a:rPr>
              <a:t>Соотношение количества обучающихся с явной рискогенностью по МО г. Екатеринбург</a:t>
            </a:r>
          </a:p>
        </c:rich>
      </c:tx>
      <c:layout>
        <c:manualLayout>
          <c:xMode val="edge"/>
          <c:yMode val="edge"/>
          <c:x val="0.11554960143870904"/>
          <c:y val="2.2655509998645591E-2"/>
        </c:manualLayout>
      </c:layout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9.7837973548833921E-3"/>
          <c:y val="0.14597291228408185"/>
          <c:w val="0.6745466365315449"/>
          <c:h val="0.85402708771591829"/>
        </c:manualLayout>
      </c:layout>
      <c:ofPieChart>
        <c:ofPieType val="pie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C8B-4A06-95AA-BE0AE8053CFC}"/>
              </c:ext>
            </c:extLst>
          </c:dPt>
          <c:dPt>
            <c:idx val="1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C8B-4A06-95AA-BE0AE8053CFC}"/>
              </c:ext>
            </c:extLst>
          </c:dPt>
          <c:dPt>
            <c:idx val="2"/>
            <c:explosion val="41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C8B-4A06-95AA-BE0AE8053CFC}"/>
              </c:ext>
            </c:extLst>
          </c:dPt>
          <c:dPt>
            <c:idx val="3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C8B-4A06-95AA-BE0AE8053CFC}"/>
              </c:ext>
            </c:extLst>
          </c:dPt>
          <c:dPt>
            <c:idx val="4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6C8B-4A06-95AA-BE0AE8053CFC}"/>
              </c:ext>
            </c:extLst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53282 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C8B-4A06-95AA-BE0AE8053CFC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46924</a:t>
                    </a:r>
                    <a:r>
                      <a:rPr lang="ru-RU" sz="18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 </a:t>
                    </a:r>
                    <a:r>
                      <a: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C8B-4A06-95AA-BE0AE8053CFC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6C8B-4A06-95AA-BE0AE8053CFC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14347708272577042"/>
                  <c:y val="-2.113627530759752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2713 чел.</a:t>
                    </a:r>
                  </a:p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5,1%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6C8B-4A06-95AA-BE0AE8053CFC}"/>
                </c:ext>
                <c:ext xmlns:c15="http://schemas.microsoft.com/office/drawing/2012/chart" uri="{CE6537A1-D6FC-4f65-9D91-7224C49458BB}">
                  <c15:layout>
                    <c:manualLayout>
                      <c:w val="0.12142025473864772"/>
                      <c:h val="0.23565310224191421"/>
                    </c:manualLayout>
                  </c15:layout>
                </c:ext>
              </c:extLst>
            </c:dLbl>
            <c:dLbl>
              <c:idx val="4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rPr>
                      <a:t>46471 чел.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Percent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6C8B-4A06-95AA-BE0AE8053CFC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Liberation Serif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Percent val="1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Кол-во обучающихся, подлежащих СПТ</c:v>
                </c:pt>
                <c:pt idx="1">
                  <c:v>Кол-во обучающихся, принявших участие в СПТ</c:v>
                </c:pt>
                <c:pt idx="2">
                  <c:v>Кол-во обучающихся, не подвергшихся "группе риска"</c:v>
                </c:pt>
                <c:pt idx="3">
                  <c:v>Кол-во обучающихся, с явной рискогенностью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54172</c:v>
                </c:pt>
                <c:pt idx="1">
                  <c:v>49270</c:v>
                </c:pt>
                <c:pt idx="2">
                  <c:v>46471</c:v>
                </c:pt>
                <c:pt idx="3">
                  <c:v>2799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6C8B-4A06-95AA-BE0AE8053CFC}"/>
            </c:ext>
          </c:extLst>
        </c:ser>
        <c:dLbls>
          <c:showPercent val="1"/>
        </c:dLbls>
        <c:gapWidth val="100"/>
        <c:secondPieSize val="75"/>
        <c:serLines>
          <c:spPr>
            <a:ln w="9525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184055118110253"/>
          <c:y val="0.26448225221847277"/>
          <c:w val="0.31427068144259751"/>
          <c:h val="0.72772247585762417"/>
        </c:manualLayout>
      </c:layout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Liberation Serif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0">
  <cs:axisTitle>
    <cs:lnRef idx="0"/>
    <cs:fillRef idx="0"/>
    <cs:effectRef idx="0"/>
    <cs:fontRef idx="minor">
      <a:schemeClr val="lt1"/>
    </cs:fontRef>
    <cs:defRPr sz="900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800" kern="1200" cap="all" spc="150" normalizeH="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000" kern="1200"/>
  </cs:chartArea>
  <cs:dataLabel>
    <cs:lnRef idx="0">
      <cs:styleClr val="0"/>
    </cs:lnRef>
    <cs:fillRef idx="0"/>
    <cs:effectRef idx="0"/>
    <cs:fontRef idx="minor">
      <cs:styleClr val="0"/>
    </cs:fontRef>
    <cs:defRPr sz="900" b="1" kern="1200"/>
  </cs:dataLabel>
  <cs:dataLabelCallout>
    <cs:lnRef idx="0">
      <cs:styleClr val="0"/>
    </cs:lnRef>
    <cs:fillRef idx="0"/>
    <cs:effectRef idx="0"/>
    <cs:fontRef idx="minor">
      <cs:styleClr val="0"/>
    </cs:fontRef>
    <cs:spPr>
      <a:solidFill>
        <a:schemeClr val="lt1"/>
      </a:solidFill>
      <a:ln>
        <a:solidFill>
          <a:schemeClr val="phClr"/>
        </a:solidFill>
      </a:ln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0"/>
    </cs:lnRef>
    <cs:fillRef idx="0"/>
    <cs:effectRef idx="0"/>
    <cs:fontRef idx="minor">
      <a:schemeClr val="dk1"/>
    </cs:fontRef>
    <cs:spPr>
      <a:solidFill>
        <a:schemeClr val="lt1"/>
      </a:solidFill>
      <a:ln w="19050"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900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900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500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900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3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3A176-2002-4AB5-8445-E03BF2B0724B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2543CC-5248-4A49-A8F4-8C30E497AF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0191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326313-5FFE-4D5A-AB2E-483D8B38C9D3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3D6DB3-A09D-4EF9-88B4-61E7D975B4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3716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69AA47-1DC9-46C0-8E31-C01FA0EE13C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659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4080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181539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2701077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958863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976542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003091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4128241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628640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711390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750834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9270240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0874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9152583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857259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44720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9667987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537987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398933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6207510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1801467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35729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2216363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947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9935229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3439894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178448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987469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663057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2535982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9024370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28008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07572841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9057742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4587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5747430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759400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6895581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692603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2772917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04686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848373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2736608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0584612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2555188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1847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1669778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442475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735468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424737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8253554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5430824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4770454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2534690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7071413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100631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54283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8919153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5043202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1446009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4397303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1850549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0792795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217934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7095496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86691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4208257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1026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4774841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2902021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2543474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76530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3139244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8319962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2339170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3688684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2217267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7997405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96914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209242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9813312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397947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4679445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8707560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2667856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0623540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3928526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06301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8193596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2326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9754117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4270407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8346038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290679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8752023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1965488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2311453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5943674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2422133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45206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06690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9877620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2191748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020457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9272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62130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55310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12377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08054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39043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55452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49689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07073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04218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43231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825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98502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34872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13247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75110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54626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113416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73465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09686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75353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691777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0353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630229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31319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355341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83245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881836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195162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281212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808781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93740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42616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1319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757047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638965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217367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24361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711845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007481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476258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615657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350271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50750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3159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404573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924758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71344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63691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528940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17071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718743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26615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894238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416281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8398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333878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599571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878838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377231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721664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001995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375602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514820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156477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805564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303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849658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195760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667306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692149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409589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41391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480906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589847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689009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851880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6218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246737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887146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032227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94999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596693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8901960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299203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5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3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7574492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0854897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785224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1863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microsoft.com/office/2007/relationships/hdphoto" Target="../media/hdphoto2.wdp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slideLayout" Target="../slideLayouts/slideLayout12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Relationship Id="rId14" Type="http://schemas.openxmlformats.org/officeDocument/2006/relationships/image" Target="../media/image1.pn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8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127.xml"/><Relationship Id="rId12" Type="http://schemas.openxmlformats.org/officeDocument/2006/relationships/slideLayout" Target="../slideLayouts/slideLayout132.xml"/><Relationship Id="rId2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121.xml"/><Relationship Id="rId6" Type="http://schemas.openxmlformats.org/officeDocument/2006/relationships/slideLayout" Target="../slideLayouts/slideLayout126.xml"/><Relationship Id="rId11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12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4.xml"/><Relationship Id="rId9" Type="http://schemas.openxmlformats.org/officeDocument/2006/relationships/slideLayout" Target="../slideLayouts/slideLayout129.xml"/><Relationship Id="rId14" Type="http://schemas.openxmlformats.org/officeDocument/2006/relationships/image" Target="../media/image1.png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13" Type="http://schemas.openxmlformats.org/officeDocument/2006/relationships/theme" Target="../theme/theme12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Relationship Id="rId14" Type="http://schemas.openxmlformats.org/officeDocument/2006/relationships/image" Target="../media/image1.png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2.xml"/><Relationship Id="rId13" Type="http://schemas.openxmlformats.org/officeDocument/2006/relationships/theme" Target="../theme/theme13.xml"/><Relationship Id="rId3" Type="http://schemas.openxmlformats.org/officeDocument/2006/relationships/slideLayout" Target="../slideLayouts/slideLayout147.xml"/><Relationship Id="rId7" Type="http://schemas.openxmlformats.org/officeDocument/2006/relationships/slideLayout" Target="../slideLayouts/slideLayout151.xml"/><Relationship Id="rId12" Type="http://schemas.openxmlformats.org/officeDocument/2006/relationships/slideLayout" Target="../slideLayouts/slideLayout156.xml"/><Relationship Id="rId2" Type="http://schemas.openxmlformats.org/officeDocument/2006/relationships/slideLayout" Target="../slideLayouts/slideLayout146.xml"/><Relationship Id="rId1" Type="http://schemas.openxmlformats.org/officeDocument/2006/relationships/slideLayout" Target="../slideLayouts/slideLayout145.xml"/><Relationship Id="rId6" Type="http://schemas.openxmlformats.org/officeDocument/2006/relationships/slideLayout" Target="../slideLayouts/slideLayout150.xml"/><Relationship Id="rId11" Type="http://schemas.openxmlformats.org/officeDocument/2006/relationships/slideLayout" Target="../slideLayouts/slideLayout155.xml"/><Relationship Id="rId5" Type="http://schemas.openxmlformats.org/officeDocument/2006/relationships/slideLayout" Target="../slideLayouts/slideLayout14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54.xml"/><Relationship Id="rId4" Type="http://schemas.openxmlformats.org/officeDocument/2006/relationships/slideLayout" Target="../slideLayouts/slideLayout148.xml"/><Relationship Id="rId9" Type="http://schemas.openxmlformats.org/officeDocument/2006/relationships/slideLayout" Target="../slideLayouts/slideLayout153.xml"/><Relationship Id="rId14" Type="http://schemas.openxmlformats.org/officeDocument/2006/relationships/image" Target="../media/image1.png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4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9.xml"/><Relationship Id="rId7" Type="http://schemas.openxmlformats.org/officeDocument/2006/relationships/slideLayout" Target="../slideLayouts/slideLayout163.xml"/><Relationship Id="rId12" Type="http://schemas.openxmlformats.org/officeDocument/2006/relationships/slideLayout" Target="../slideLayouts/slideLayout168.xml"/><Relationship Id="rId2" Type="http://schemas.openxmlformats.org/officeDocument/2006/relationships/slideLayout" Target="../slideLayouts/slideLayout158.xml"/><Relationship Id="rId1" Type="http://schemas.openxmlformats.org/officeDocument/2006/relationships/slideLayout" Target="../slideLayouts/slideLayout157.xml"/><Relationship Id="rId6" Type="http://schemas.openxmlformats.org/officeDocument/2006/relationships/slideLayout" Target="../slideLayouts/slideLayout162.xml"/><Relationship Id="rId11" Type="http://schemas.openxmlformats.org/officeDocument/2006/relationships/slideLayout" Target="../slideLayouts/slideLayout167.xml"/><Relationship Id="rId5" Type="http://schemas.openxmlformats.org/officeDocument/2006/relationships/slideLayout" Target="../slideLayouts/slideLayout161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66.xml"/><Relationship Id="rId4" Type="http://schemas.openxmlformats.org/officeDocument/2006/relationships/slideLayout" Target="../slideLayouts/slideLayout160.xml"/><Relationship Id="rId9" Type="http://schemas.openxmlformats.org/officeDocument/2006/relationships/slideLayout" Target="../slideLayouts/slideLayout165.xml"/><Relationship Id="rId14" Type="http://schemas.openxmlformats.org/officeDocument/2006/relationships/image" Target="../media/image1.png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6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71.xml"/><Relationship Id="rId7" Type="http://schemas.openxmlformats.org/officeDocument/2006/relationships/slideLayout" Target="../slideLayouts/slideLayout175.xml"/><Relationship Id="rId12" Type="http://schemas.openxmlformats.org/officeDocument/2006/relationships/slideLayout" Target="../slideLayouts/slideLayout180.xml"/><Relationship Id="rId2" Type="http://schemas.openxmlformats.org/officeDocument/2006/relationships/slideLayout" Target="../slideLayouts/slideLayout170.xml"/><Relationship Id="rId1" Type="http://schemas.openxmlformats.org/officeDocument/2006/relationships/slideLayout" Target="../slideLayouts/slideLayout169.xml"/><Relationship Id="rId6" Type="http://schemas.openxmlformats.org/officeDocument/2006/relationships/slideLayout" Target="../slideLayouts/slideLayout174.xml"/><Relationship Id="rId11" Type="http://schemas.openxmlformats.org/officeDocument/2006/relationships/slideLayout" Target="../slideLayouts/slideLayout179.xml"/><Relationship Id="rId5" Type="http://schemas.openxmlformats.org/officeDocument/2006/relationships/slideLayout" Target="../slideLayouts/slideLayout173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78.xml"/><Relationship Id="rId4" Type="http://schemas.openxmlformats.org/officeDocument/2006/relationships/slideLayout" Target="../slideLayouts/slideLayout172.xml"/><Relationship Id="rId9" Type="http://schemas.openxmlformats.org/officeDocument/2006/relationships/slideLayout" Target="../slideLayouts/slideLayout177.xml"/><Relationship Id="rId14" Type="http://schemas.openxmlformats.org/officeDocument/2006/relationships/image" Target="../media/image1.png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8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83.xml"/><Relationship Id="rId7" Type="http://schemas.openxmlformats.org/officeDocument/2006/relationships/slideLayout" Target="../slideLayouts/slideLayout187.xml"/><Relationship Id="rId12" Type="http://schemas.openxmlformats.org/officeDocument/2006/relationships/slideLayout" Target="../slideLayouts/slideLayout192.xml"/><Relationship Id="rId2" Type="http://schemas.openxmlformats.org/officeDocument/2006/relationships/slideLayout" Target="../slideLayouts/slideLayout182.xml"/><Relationship Id="rId1" Type="http://schemas.openxmlformats.org/officeDocument/2006/relationships/slideLayout" Target="../slideLayouts/slideLayout181.xml"/><Relationship Id="rId6" Type="http://schemas.openxmlformats.org/officeDocument/2006/relationships/slideLayout" Target="../slideLayouts/slideLayout186.xml"/><Relationship Id="rId11" Type="http://schemas.openxmlformats.org/officeDocument/2006/relationships/slideLayout" Target="../slideLayouts/slideLayout191.xml"/><Relationship Id="rId5" Type="http://schemas.openxmlformats.org/officeDocument/2006/relationships/slideLayout" Target="../slideLayouts/slideLayout18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90.xml"/><Relationship Id="rId4" Type="http://schemas.openxmlformats.org/officeDocument/2006/relationships/slideLayout" Target="../slideLayouts/slideLayout184.xml"/><Relationship Id="rId9" Type="http://schemas.openxmlformats.org/officeDocument/2006/relationships/slideLayout" Target="../slideLayouts/slideLayout18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microsoft.com/office/2007/relationships/hdphoto" Target="../media/hdphoto2.wdp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microsoft.com/office/2007/relationships/hdphoto" Target="../media/hdphoto2.wdp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17" Type="http://schemas.microsoft.com/office/2007/relationships/hdphoto" Target="../media/hdphoto2.wdp"/><Relationship Id="rId2" Type="http://schemas.openxmlformats.org/officeDocument/2006/relationships/slideLayout" Target="../slideLayouts/slideLayout38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microsoft.com/office/2007/relationships/hdphoto" Target="../media/hdphoto2.wdp"/><Relationship Id="rId2" Type="http://schemas.openxmlformats.org/officeDocument/2006/relationships/slideLayout" Target="../slideLayouts/slideLayout50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17" Type="http://schemas.microsoft.com/office/2007/relationships/hdphoto" Target="../media/hdphoto2.wdp"/><Relationship Id="rId2" Type="http://schemas.openxmlformats.org/officeDocument/2006/relationships/slideLayout" Target="../slideLayouts/slideLayout6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image" Target="../media/image1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17" Type="http://schemas.microsoft.com/office/2007/relationships/hdphoto" Target="../media/hdphoto2.wdp"/><Relationship Id="rId2" Type="http://schemas.openxmlformats.org/officeDocument/2006/relationships/slideLayout" Target="../slideLayouts/slideLayout74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image" Target="../media/image1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image" Target="../media/image1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 xmlns="">
                  <a14:imgLayer r:embed="rId15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BEBA8EAE-BF5A-486C-A8C5-ECC9F3942E4B}">
                <a14:imgProps xmlns:a14="http://schemas.microsoft.com/office/drawing/2010/main" xmlns="">
                  <a14:imgLayer r:embed="rId17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86457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72197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  <p:sldLayoutId id="214748393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70399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4" r:id="rId1"/>
    <p:sldLayoutId id="2147483935" r:id="rId2"/>
    <p:sldLayoutId id="2147483936" r:id="rId3"/>
    <p:sldLayoutId id="2147483937" r:id="rId4"/>
    <p:sldLayoutId id="2147483938" r:id="rId5"/>
    <p:sldLayoutId id="2147483939" r:id="rId6"/>
    <p:sldLayoutId id="2147483940" r:id="rId7"/>
    <p:sldLayoutId id="2147483941" r:id="rId8"/>
    <p:sldLayoutId id="2147483942" r:id="rId9"/>
    <p:sldLayoutId id="2147483943" r:id="rId10"/>
    <p:sldLayoutId id="2147483944" r:id="rId11"/>
    <p:sldLayoutId id="2147483945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384670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  <p:sldLayoutId id="2147483958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9684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  <p:sldLayoutId id="214748397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22370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  <p:sldLayoutId id="2147483984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77026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3987" r:id="rId2"/>
    <p:sldLayoutId id="2147483988" r:id="rId3"/>
    <p:sldLayoutId id="2147483989" r:id="rId4"/>
    <p:sldLayoutId id="2147483990" r:id="rId5"/>
    <p:sldLayoutId id="2147483991" r:id="rId6"/>
    <p:sldLayoutId id="2147483992" r:id="rId7"/>
    <p:sldLayoutId id="2147483993" r:id="rId8"/>
    <p:sldLayoutId id="2147483994" r:id="rId9"/>
    <p:sldLayoutId id="2147483995" r:id="rId10"/>
    <p:sldLayoutId id="2147483996" r:id="rId11"/>
    <p:sldLayoutId id="2147483997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893527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9" r:id="rId1"/>
    <p:sldLayoutId id="2147484000" r:id="rId2"/>
    <p:sldLayoutId id="2147484001" r:id="rId3"/>
    <p:sldLayoutId id="2147484002" r:id="rId4"/>
    <p:sldLayoutId id="2147484003" r:id="rId5"/>
    <p:sldLayoutId id="2147484004" r:id="rId6"/>
    <p:sldLayoutId id="2147484005" r:id="rId7"/>
    <p:sldLayoutId id="2147484006" r:id="rId8"/>
    <p:sldLayoutId id="2147484007" r:id="rId9"/>
    <p:sldLayoutId id="2147484008" r:id="rId10"/>
    <p:sldLayoutId id="2147484009" r:id="rId11"/>
    <p:sldLayoutId id="214748401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 xmlns="">
                  <a14:imgLayer r:embed="rId15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BEBA8EAE-BF5A-486C-A8C5-ECC9F3942E4B}">
                <a14:imgProps xmlns:a14="http://schemas.microsoft.com/office/drawing/2010/main" xmlns="">
                  <a14:imgLayer r:embed="rId17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79541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 xmlns="">
                  <a14:imgLayer r:embed="rId15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BEBA8EAE-BF5A-486C-A8C5-ECC9F3942E4B}">
                <a14:imgProps xmlns:a14="http://schemas.microsoft.com/office/drawing/2010/main" xmlns="">
                  <a14:imgLayer r:embed="rId17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76279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 xmlns="">
                  <a14:imgLayer r:embed="rId15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BEBA8EAE-BF5A-486C-A8C5-ECC9F3942E4B}">
                <a14:imgProps xmlns:a14="http://schemas.microsoft.com/office/drawing/2010/main" xmlns="">
                  <a14:imgLayer r:embed="rId17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18502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 xmlns="">
                  <a14:imgLayer r:embed="rId15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BEBA8EAE-BF5A-486C-A8C5-ECC9F3942E4B}">
                <a14:imgProps xmlns:a14="http://schemas.microsoft.com/office/drawing/2010/main" xmlns="">
                  <a14:imgLayer r:embed="rId17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15858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 xmlns="">
                  <a14:imgLayer r:embed="rId15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BEBA8EAE-BF5A-486C-A8C5-ECC9F3942E4B}">
                <a14:imgProps xmlns:a14="http://schemas.microsoft.com/office/drawing/2010/main" xmlns="">
                  <a14:imgLayer r:embed="rId17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98809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  <p:sldLayoutId id="214748388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 xmlns="">
                  <a14:imgLayer r:embed="rId15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BEBA8EAE-BF5A-486C-A8C5-ECC9F3942E4B}">
                <a14:imgProps xmlns:a14="http://schemas.microsoft.com/office/drawing/2010/main" xmlns="">
                  <a14:imgLayer r:embed="rId17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176119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  <p:sldLayoutId id="214748389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615532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  <p:sldLayoutId id="2147483906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392" y="315420"/>
            <a:ext cx="1344149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382" y="1268363"/>
            <a:ext cx="11137237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922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  <p:sldLayoutId id="214748391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7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5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8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centerlado.ru/biblioteka_3/socialno-psihologicheskoe-testirovanie-obuchayuschihsya-oo/socialno-psihologicheskoe-testirovanie-obuchayuschihsya-oo-v--1/" TargetMode="External"/><Relationship Id="rId1" Type="http://schemas.openxmlformats.org/officeDocument/2006/relationships/slideLayout" Target="../slideLayouts/slideLayout7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5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5720" y="0"/>
            <a:ext cx="6933456" cy="1700808"/>
          </a:xfrm>
        </p:spPr>
        <p:txBody>
          <a:bodyPr>
            <a:normAutofit fontScale="90000"/>
          </a:bodyPr>
          <a:lstStyle/>
          <a:p>
            <a:r>
              <a:rPr lang="ru-RU" sz="1600" kern="1400" dirty="0">
                <a:solidFill>
                  <a:srgbClr val="2B4481"/>
                </a:solidFill>
                <a:latin typeface="Liberation Serif" panose="02020603050405020304" pitchFamily="18" charset="0"/>
              </a:rPr>
              <a:t>                          </a:t>
            </a:r>
            <a:br>
              <a:rPr lang="ru-RU" sz="1600" kern="1400" dirty="0">
                <a:solidFill>
                  <a:srgbClr val="2B4481"/>
                </a:solidFill>
                <a:latin typeface="Liberation Serif" panose="02020603050405020304" pitchFamily="18" charset="0"/>
              </a:rPr>
            </a:br>
            <a:r>
              <a:rPr lang="ru-RU" sz="1600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16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6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6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6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6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6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r>
              <a:rPr lang="ru-RU" sz="16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5600" y="1600200"/>
            <a:ext cx="7704856" cy="5257800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endParaRPr lang="ru-RU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marL="0" indent="0" algn="ctr">
              <a:buNone/>
            </a:pPr>
            <a:r>
              <a:rPr lang="ru-RU" sz="3800" b="1" dirty="0" smtClean="0">
                <a:latin typeface="Liberation Serif" panose="02020603050405020304" pitchFamily="18" charset="0"/>
              </a:rPr>
              <a:t>Итоги социально-психологического тестирования обучающихся в образовательных учреждениях </a:t>
            </a:r>
            <a:r>
              <a:rPr lang="ru-RU" sz="3800" b="1" dirty="0">
                <a:latin typeface="Liberation Serif" panose="02020603050405020304" pitchFamily="18" charset="0"/>
              </a:rPr>
              <a:t>Свердловской области на предмет раннего выявления незаконного потребления наркотических и психотропных </a:t>
            </a:r>
            <a:r>
              <a:rPr lang="ru-RU" sz="3800" b="1" dirty="0" smtClean="0">
                <a:latin typeface="Liberation Serif" panose="02020603050405020304" pitchFamily="18" charset="0"/>
              </a:rPr>
              <a:t>веществ, проведении социально-психологического тестирования в </a:t>
            </a:r>
            <a:r>
              <a:rPr lang="ru-RU" sz="3800" b="1" dirty="0">
                <a:latin typeface="Liberation Serif" panose="02020603050405020304" pitchFamily="18" charset="0"/>
              </a:rPr>
              <a:t>2019/2020 </a:t>
            </a:r>
            <a:r>
              <a:rPr lang="ru-RU" sz="3800" b="1" dirty="0" smtClean="0">
                <a:latin typeface="Liberation Serif" panose="02020603050405020304" pitchFamily="18" charset="0"/>
              </a:rPr>
              <a:t>учебном году и его проведении в новом 2020/2021 </a:t>
            </a:r>
            <a:r>
              <a:rPr lang="ru-RU" sz="3800" b="1" dirty="0">
                <a:latin typeface="Liberation Serif" panose="02020603050405020304" pitchFamily="18" charset="0"/>
              </a:rPr>
              <a:t>учебном году </a:t>
            </a:r>
            <a:r>
              <a:rPr lang="ru-RU" sz="3800" b="1" dirty="0" smtClean="0">
                <a:latin typeface="Liberation Serif" panose="02020603050405020304" pitchFamily="18" charset="0"/>
              </a:rPr>
              <a:t>в </a:t>
            </a:r>
            <a:r>
              <a:rPr lang="ru-RU" sz="3800" b="1" dirty="0">
                <a:latin typeface="Liberation Serif" panose="02020603050405020304" pitchFamily="18" charset="0"/>
              </a:rPr>
              <a:t>муниципальных образованиях, входящих в состав </a:t>
            </a:r>
            <a:r>
              <a:rPr lang="ru-RU" sz="3800" b="1" dirty="0" smtClean="0">
                <a:latin typeface="Liberation Serif" panose="02020603050405020304" pitchFamily="18" charset="0"/>
              </a:rPr>
              <a:t>Западного, Северного управленческих округов и муниципального образования «город Екатеринбург»</a:t>
            </a:r>
            <a:endParaRPr lang="ru-RU" sz="3800" b="1" dirty="0">
              <a:latin typeface="Liberation Serif" panose="02020603050405020304" pitchFamily="18" charset="0"/>
            </a:endParaRPr>
          </a:p>
          <a:p>
            <a:pPr marL="0" indent="0" algn="ctr">
              <a:buNone/>
            </a:pPr>
            <a:endParaRPr lang="ru-RU" sz="3800" b="1" dirty="0">
              <a:latin typeface="Liberation Serif" panose="02020603050405020304" pitchFamily="18" charset="0"/>
            </a:endParaRPr>
          </a:p>
          <a:p>
            <a:pPr marL="0" indent="0" algn="ctr">
              <a:buNone/>
            </a:pPr>
            <a:r>
              <a:rPr lang="ru-RU" sz="2600" b="1" dirty="0" err="1" smtClean="0">
                <a:latin typeface="Liberation Serif" panose="02020603050405020304" pitchFamily="18" charset="0"/>
              </a:rPr>
              <a:t>Бударкова</a:t>
            </a:r>
            <a:r>
              <a:rPr lang="ru-RU" sz="2600" b="1" dirty="0" smtClean="0">
                <a:latin typeface="Liberation Serif" panose="02020603050405020304" pitchFamily="18" charset="0"/>
              </a:rPr>
              <a:t> Надежда Евгеньевна, педагог-психолог </a:t>
            </a:r>
            <a:r>
              <a:rPr lang="ru-RU" sz="2600" b="1" dirty="0">
                <a:latin typeface="Liberation Serif" panose="02020603050405020304" pitchFamily="18" charset="0"/>
              </a:rPr>
              <a:t>отдела профилактики рискованного поведения несовершеннолетних </a:t>
            </a:r>
            <a:r>
              <a:rPr lang="ru-RU" sz="2600" b="1" dirty="0" smtClean="0">
                <a:latin typeface="Liberation Serif" panose="02020603050405020304" pitchFamily="18" charset="0"/>
              </a:rPr>
              <a:t>и </a:t>
            </a:r>
            <a:r>
              <a:rPr lang="ru-RU" sz="2600" b="1" dirty="0">
                <a:latin typeface="Liberation Serif" panose="02020603050405020304" pitchFamily="18" charset="0"/>
              </a:rPr>
              <a:t>организации социально-психологического тестирования</a:t>
            </a:r>
            <a:endParaRPr lang="en-US" sz="2600" b="1" dirty="0">
              <a:latin typeface="Liberation Serif" panose="02020603050405020304" pitchFamily="18" charset="0"/>
            </a:endParaRPr>
          </a:p>
          <a:p>
            <a:pPr marL="0" indent="0" algn="ctr">
              <a:buNone/>
            </a:pPr>
            <a:endParaRPr lang="en-US" sz="2600" b="1" dirty="0">
              <a:latin typeface="Liberation Serif" panose="02020603050405020304" pitchFamily="18" charset="0"/>
            </a:endParaRPr>
          </a:p>
          <a:p>
            <a:pPr marL="0" indent="0" algn="ctr">
              <a:buNone/>
            </a:pPr>
            <a:r>
              <a:rPr lang="ru-RU" sz="3400" b="1" dirty="0" smtClean="0">
                <a:latin typeface="Liberation Serif" panose="02020603050405020304" pitchFamily="18" charset="0"/>
              </a:rPr>
              <a:t>24.08.2020 </a:t>
            </a:r>
            <a:r>
              <a:rPr lang="ru-RU" sz="3400" b="1" dirty="0">
                <a:latin typeface="Liberation Serif" panose="02020603050405020304" pitchFamily="18" charset="0"/>
              </a:rPr>
              <a:t>года</a:t>
            </a:r>
          </a:p>
        </p:txBody>
      </p:sp>
    </p:spTree>
    <p:extLst>
      <p:ext uri="{BB962C8B-B14F-4D97-AF65-F5344CB8AC3E}">
        <p14:creationId xmlns:p14="http://schemas.microsoft.com/office/powerpoint/2010/main" xmlns="" val="2744746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Заголовок 14"/>
          <p:cNvSpPr>
            <a:spLocks noGrp="1"/>
          </p:cNvSpPr>
          <p:nvPr>
            <p:ph type="title"/>
          </p:nvPr>
        </p:nvSpPr>
        <p:spPr>
          <a:xfrm>
            <a:off x="2133600" y="369085"/>
            <a:ext cx="1097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endParaRPr lang="ru-RU" sz="14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07374985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282799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Заголовок 14"/>
          <p:cNvSpPr>
            <a:spLocks noGrp="1"/>
          </p:cNvSpPr>
          <p:nvPr>
            <p:ph type="title"/>
          </p:nvPr>
        </p:nvSpPr>
        <p:spPr>
          <a:xfrm>
            <a:off x="2133600" y="369085"/>
            <a:ext cx="1097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endParaRPr lang="ru-RU" sz="14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02084439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49070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12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Заголовок 14"/>
          <p:cNvSpPr>
            <a:spLocks noGrp="1"/>
          </p:cNvSpPr>
          <p:nvPr>
            <p:ph type="title"/>
          </p:nvPr>
        </p:nvSpPr>
        <p:spPr>
          <a:xfrm>
            <a:off x="2133600" y="369085"/>
            <a:ext cx="1097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endParaRPr lang="ru-RU" sz="14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63924667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392503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106"/>
          </a:xfrm>
        </p:spPr>
        <p:txBody>
          <a:bodyPr>
            <a:noAutofit/>
          </a:bodyPr>
          <a:lstStyle/>
          <a:p>
            <a:pPr algn="r"/>
            <a:r>
              <a:rPr lang="ru-RU" sz="2000" b="1" dirty="0">
                <a:latin typeface="Liberation Serif" panose="02020603050405020304" pitchFamily="18" charset="0"/>
              </a:rPr>
              <a:t>Рейтинг муниципальных образований Западного </a:t>
            </a:r>
            <a:br>
              <a:rPr lang="ru-RU" sz="2000" b="1" dirty="0">
                <a:latin typeface="Liberation Serif" panose="02020603050405020304" pitchFamily="18" charset="0"/>
              </a:rPr>
            </a:br>
            <a:r>
              <a:rPr lang="ru-RU" sz="2000" b="1" dirty="0">
                <a:latin typeface="Liberation Serif" panose="02020603050405020304" pitchFamily="18" charset="0"/>
              </a:rPr>
              <a:t>управленческого округа Свердловской области с явной рискогенностью социально-психологических условий</a:t>
            </a:r>
            <a:r>
              <a:rPr lang="ru-RU" sz="2000" dirty="0">
                <a:latin typeface="Liberation Serif" panose="02020603050405020304" pitchFamily="18" charset="0"/>
              </a:rPr>
              <a:t/>
            </a:r>
            <a:br>
              <a:rPr lang="ru-RU" sz="2000" dirty="0">
                <a:latin typeface="Liberation Serif" panose="02020603050405020304" pitchFamily="18" charset="0"/>
              </a:rPr>
            </a:br>
            <a:endParaRPr lang="ru-RU" sz="2000" dirty="0"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13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9986942"/>
              </p:ext>
            </p:extLst>
          </p:nvPr>
        </p:nvGraphicFramePr>
        <p:xfrm>
          <a:off x="2850077" y="1484790"/>
          <a:ext cx="7206364" cy="50226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5352">
                  <a:extLst>
                    <a:ext uri="{9D8B030D-6E8A-4147-A177-3AD203B41FA5}">
                      <a16:colId xmlns:a16="http://schemas.microsoft.com/office/drawing/2014/main" xmlns="" val="3434290981"/>
                    </a:ext>
                  </a:extLst>
                </a:gridCol>
                <a:gridCol w="3673319">
                  <a:extLst>
                    <a:ext uri="{9D8B030D-6E8A-4147-A177-3AD203B41FA5}">
                      <a16:colId xmlns:a16="http://schemas.microsoft.com/office/drawing/2014/main" xmlns="" val="3272604630"/>
                    </a:ext>
                  </a:extLst>
                </a:gridCol>
                <a:gridCol w="168923">
                  <a:extLst>
                    <a:ext uri="{9D8B030D-6E8A-4147-A177-3AD203B41FA5}">
                      <a16:colId xmlns:a16="http://schemas.microsoft.com/office/drawing/2014/main" xmlns="" val="291446058"/>
                    </a:ext>
                  </a:extLst>
                </a:gridCol>
                <a:gridCol w="2532501">
                  <a:extLst>
                    <a:ext uri="{9D8B030D-6E8A-4147-A177-3AD203B41FA5}">
                      <a16:colId xmlns:a16="http://schemas.microsoft.com/office/drawing/2014/main" xmlns="" val="2531364431"/>
                    </a:ext>
                  </a:extLst>
                </a:gridCol>
                <a:gridCol w="136269">
                  <a:extLst>
                    <a:ext uri="{9D8B030D-6E8A-4147-A177-3AD203B41FA5}">
                      <a16:colId xmlns:a16="http://schemas.microsoft.com/office/drawing/2014/main" xmlns="" val="3079766006"/>
                    </a:ext>
                  </a:extLst>
                </a:gridCol>
              </a:tblGrid>
              <a:tr h="52071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№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Муниципальный округ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Сведения о «группе риска»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59258262"/>
                  </a:ext>
                </a:extLst>
              </a:tr>
              <a:tr h="694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% от кол-ва лиц, подлежащих тестировании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548412556"/>
                  </a:ext>
                </a:extLst>
              </a:tr>
              <a:tr h="2584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 Староуткинск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7,3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738280284"/>
                  </a:ext>
                </a:extLst>
              </a:tr>
              <a:tr h="2584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2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Шалинский ГО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6,6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418595678"/>
                  </a:ext>
                </a:extLst>
              </a:tr>
              <a:tr h="2584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3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Бисертский ГО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6,6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215478127"/>
                  </a:ext>
                </a:extLst>
              </a:tr>
              <a:tr h="2584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4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Дегтярск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6,2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690352491"/>
                  </a:ext>
                </a:extLst>
              </a:tr>
              <a:tr h="2584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5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Красноуфимск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6,2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71377242"/>
                  </a:ext>
                </a:extLst>
              </a:tr>
              <a:tr h="2584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6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Ачитский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ГО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4,9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290009499"/>
                  </a:ext>
                </a:extLst>
              </a:tr>
              <a:tr h="2584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7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МО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Красноуфимский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округ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4,5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362221631"/>
                  </a:ext>
                </a:extLst>
              </a:tr>
              <a:tr h="2584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8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Ревда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35329536"/>
                  </a:ext>
                </a:extLst>
              </a:tr>
              <a:tr h="2584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9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Среднеуральск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59147593"/>
                  </a:ext>
                </a:extLst>
              </a:tr>
              <a:tr h="2584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10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Артинский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ГО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4,0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342059885"/>
                  </a:ext>
                </a:extLst>
              </a:tr>
              <a:tr h="2584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11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Нижнесергинский район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3,4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134184789"/>
                  </a:ext>
                </a:extLst>
              </a:tr>
              <a:tr h="2584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12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Верхняя Пышма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2,7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438458777"/>
                  </a:ext>
                </a:extLst>
              </a:tr>
              <a:tr h="2584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13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Полевской ГО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2,5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473574988"/>
                  </a:ext>
                </a:extLst>
              </a:tr>
              <a:tr h="2584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14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Первоуральск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2,4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313709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999734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106"/>
          </a:xfrm>
        </p:spPr>
        <p:txBody>
          <a:bodyPr>
            <a:noAutofit/>
          </a:bodyPr>
          <a:lstStyle/>
          <a:p>
            <a:pPr algn="r"/>
            <a:r>
              <a:rPr lang="ru-RU" sz="2000" b="1" dirty="0">
                <a:latin typeface="Liberation Serif" panose="02020603050405020304" pitchFamily="18" charset="0"/>
              </a:rPr>
              <a:t>Рейтинг муниципальных образований Северного </a:t>
            </a:r>
            <a:br>
              <a:rPr lang="ru-RU" sz="2000" b="1" dirty="0">
                <a:latin typeface="Liberation Serif" panose="02020603050405020304" pitchFamily="18" charset="0"/>
              </a:rPr>
            </a:br>
            <a:r>
              <a:rPr lang="ru-RU" sz="2000" b="1" dirty="0">
                <a:latin typeface="Liberation Serif" panose="02020603050405020304" pitchFamily="18" charset="0"/>
              </a:rPr>
              <a:t>управленческого округа Свердловской области с явной рискогенностью социально-психологических условий</a:t>
            </a:r>
            <a:r>
              <a:rPr lang="ru-RU" sz="2000" dirty="0">
                <a:latin typeface="Liberation Serif" panose="02020603050405020304" pitchFamily="18" charset="0"/>
              </a:rPr>
              <a:t/>
            </a:r>
            <a:br>
              <a:rPr lang="ru-RU" sz="2000" dirty="0">
                <a:latin typeface="Liberation Serif" panose="02020603050405020304" pitchFamily="18" charset="0"/>
              </a:rPr>
            </a:br>
            <a:endParaRPr lang="ru-RU" sz="2000" dirty="0"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14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29257957"/>
              </p:ext>
            </p:extLst>
          </p:nvPr>
        </p:nvGraphicFramePr>
        <p:xfrm>
          <a:off x="1847529" y="1340770"/>
          <a:ext cx="8424936" cy="55438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087">
                  <a:extLst>
                    <a:ext uri="{9D8B030D-6E8A-4147-A177-3AD203B41FA5}">
                      <a16:colId xmlns:a16="http://schemas.microsoft.com/office/drawing/2014/main" xmlns="" val="459186302"/>
                    </a:ext>
                  </a:extLst>
                </a:gridCol>
                <a:gridCol w="4315312">
                  <a:extLst>
                    <a:ext uri="{9D8B030D-6E8A-4147-A177-3AD203B41FA5}">
                      <a16:colId xmlns:a16="http://schemas.microsoft.com/office/drawing/2014/main" xmlns="" val="1469947880"/>
                    </a:ext>
                  </a:extLst>
                </a:gridCol>
                <a:gridCol w="300957">
                  <a:extLst>
                    <a:ext uri="{9D8B030D-6E8A-4147-A177-3AD203B41FA5}">
                      <a16:colId xmlns:a16="http://schemas.microsoft.com/office/drawing/2014/main" xmlns="" val="1723432796"/>
                    </a:ext>
                  </a:extLst>
                </a:gridCol>
                <a:gridCol w="2857269">
                  <a:extLst>
                    <a:ext uri="{9D8B030D-6E8A-4147-A177-3AD203B41FA5}">
                      <a16:colId xmlns:a16="http://schemas.microsoft.com/office/drawing/2014/main" xmlns="" val="3935949822"/>
                    </a:ext>
                  </a:extLst>
                </a:gridCol>
                <a:gridCol w="159311">
                  <a:extLst>
                    <a:ext uri="{9D8B030D-6E8A-4147-A177-3AD203B41FA5}">
                      <a16:colId xmlns:a16="http://schemas.microsoft.com/office/drawing/2014/main" xmlns="" val="1033666493"/>
                    </a:ext>
                  </a:extLst>
                </a:gridCol>
              </a:tblGrid>
              <a:tr h="19348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№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Муниципальный округ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Сведения о «группе риска»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342089"/>
                  </a:ext>
                </a:extLst>
              </a:tr>
              <a:tr h="7033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% от кол-ва лиц, подлежащих тестировании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087280131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Пелым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8,0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712838288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2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Волчанский ГО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6,7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5598763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3</a:t>
                      </a:r>
                      <a:endParaRPr lang="ru-RU" sz="18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Верхотурский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5,4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556938757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4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Нижнетуринский ГО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5,3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451617101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5</a:t>
                      </a:r>
                      <a:endParaRPr lang="ru-RU" sz="18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Новолялинский ГО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5,2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102759228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6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Краснотурьинск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4,8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298408204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7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Североуральский ГО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4,8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341147364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8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Карпинск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4,7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331289911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9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Качканарский ГО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993230939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10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«город Лесной»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4,3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183308539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11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Ивдельский ГО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4,1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102011831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12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Серовский ГО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4,1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994291837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13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Красноуральск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3,4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321041850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14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Гаринский ГО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2,6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777344107"/>
                  </a:ext>
                </a:extLst>
              </a:tr>
              <a:tr h="271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15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Сосьвинский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ГО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2,6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070475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279812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1" y="379413"/>
            <a:ext cx="8229600" cy="850106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Liberation Serif" panose="02020603050405020304" pitchFamily="18" charset="0"/>
              </a:rPr>
              <a:t>Рейтинг районных управлений образований </a:t>
            </a:r>
            <a:br>
              <a:rPr lang="ru-RU" sz="2000" b="1" dirty="0">
                <a:latin typeface="Liberation Serif" panose="02020603050405020304" pitchFamily="18" charset="0"/>
              </a:rPr>
            </a:br>
            <a:r>
              <a:rPr lang="ru-RU" sz="2000" b="1" dirty="0">
                <a:latin typeface="Liberation Serif" panose="02020603050405020304" pitchFamily="18" charset="0"/>
              </a:rPr>
              <a:t>города Екатеринбурга </a:t>
            </a:r>
            <a:r>
              <a:rPr lang="ru-RU" sz="2000" dirty="0">
                <a:latin typeface="Liberation Serif" panose="02020603050405020304" pitchFamily="18" charset="0"/>
              </a:rPr>
              <a:t/>
            </a:r>
            <a:br>
              <a:rPr lang="ru-RU" sz="2000" dirty="0">
                <a:latin typeface="Liberation Serif" panose="02020603050405020304" pitchFamily="18" charset="0"/>
              </a:rPr>
            </a:br>
            <a:r>
              <a:rPr lang="ru-RU" sz="2000" b="1" dirty="0">
                <a:latin typeface="Liberation Serif" panose="02020603050405020304" pitchFamily="18" charset="0"/>
              </a:rPr>
              <a:t>с явной рискогенностью </a:t>
            </a:r>
            <a:br>
              <a:rPr lang="ru-RU" sz="2000" b="1" dirty="0">
                <a:latin typeface="Liberation Serif" panose="02020603050405020304" pitchFamily="18" charset="0"/>
              </a:rPr>
            </a:br>
            <a:r>
              <a:rPr lang="ru-RU" sz="2000" b="1" dirty="0">
                <a:latin typeface="Liberation Serif" panose="02020603050405020304" pitchFamily="18" charset="0"/>
              </a:rPr>
              <a:t>социально-психологических условий</a:t>
            </a:r>
            <a:r>
              <a:rPr lang="ru-RU" sz="2000" dirty="0">
                <a:latin typeface="Liberation Serif" panose="02020603050405020304" pitchFamily="18" charset="0"/>
              </a:rPr>
              <a:t/>
            </a:r>
            <a:br>
              <a:rPr lang="ru-RU" sz="2000" dirty="0">
                <a:latin typeface="Liberation Serif" panose="02020603050405020304" pitchFamily="18" charset="0"/>
              </a:rPr>
            </a:br>
            <a:endParaRPr lang="ru-RU" sz="2000" dirty="0"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15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03421865"/>
              </p:ext>
            </p:extLst>
          </p:nvPr>
        </p:nvGraphicFramePr>
        <p:xfrm>
          <a:off x="1981201" y="1842103"/>
          <a:ext cx="8003233" cy="48749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1960">
                  <a:extLst>
                    <a:ext uri="{9D8B030D-6E8A-4147-A177-3AD203B41FA5}">
                      <a16:colId xmlns:a16="http://schemas.microsoft.com/office/drawing/2014/main" xmlns="" val="1317546672"/>
                    </a:ext>
                  </a:extLst>
                </a:gridCol>
                <a:gridCol w="4124574">
                  <a:extLst>
                    <a:ext uri="{9D8B030D-6E8A-4147-A177-3AD203B41FA5}">
                      <a16:colId xmlns:a16="http://schemas.microsoft.com/office/drawing/2014/main" xmlns="" val="1721846280"/>
                    </a:ext>
                  </a:extLst>
                </a:gridCol>
                <a:gridCol w="270101">
                  <a:extLst>
                    <a:ext uri="{9D8B030D-6E8A-4147-A177-3AD203B41FA5}">
                      <a16:colId xmlns:a16="http://schemas.microsoft.com/office/drawing/2014/main" xmlns="" val="1400347482"/>
                    </a:ext>
                  </a:extLst>
                </a:gridCol>
                <a:gridCol w="2726814">
                  <a:extLst>
                    <a:ext uri="{9D8B030D-6E8A-4147-A177-3AD203B41FA5}">
                      <a16:colId xmlns:a16="http://schemas.microsoft.com/office/drawing/2014/main" xmlns="" val="73471077"/>
                    </a:ext>
                  </a:extLst>
                </a:gridCol>
                <a:gridCol w="159784">
                  <a:extLst>
                    <a:ext uri="{9D8B030D-6E8A-4147-A177-3AD203B41FA5}">
                      <a16:colId xmlns:a16="http://schemas.microsoft.com/office/drawing/2014/main" xmlns="" val="1770185989"/>
                    </a:ext>
                  </a:extLst>
                </a:gridCol>
              </a:tblGrid>
              <a:tr h="16164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</a:rPr>
                        <a:t>№</a:t>
                      </a:r>
                      <a:endParaRPr lang="ru-RU" sz="16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</a:rPr>
                        <a:t>Управление образования</a:t>
                      </a:r>
                      <a:endParaRPr lang="ru-RU" sz="16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Сведения о «группе риска»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43371204"/>
                  </a:ext>
                </a:extLst>
              </a:tr>
              <a:tr h="6844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Liberation Serif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Liberation Serif" panose="02020603050405020304" pitchFamily="18" charset="0"/>
                        </a:rPr>
                        <a:t>% от кол-ва лиц, подлежащих тестировании</a:t>
                      </a:r>
                      <a:endParaRPr lang="ru-RU" sz="1600" b="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800504229"/>
                  </a:ext>
                </a:extLst>
              </a:tr>
              <a:tr h="484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Liberation Serif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Liberation Serif" panose="02020603050405020304" pitchFamily="18" charset="0"/>
                        </a:rPr>
                        <a:t>Верх-</a:t>
                      </a:r>
                      <a:r>
                        <a:rPr lang="ru-RU" sz="1600" b="0" dirty="0" err="1" smtClean="0">
                          <a:effectLst/>
                          <a:latin typeface="Liberation Serif" panose="02020603050405020304" pitchFamily="18" charset="0"/>
                        </a:rPr>
                        <a:t>Исетский</a:t>
                      </a:r>
                      <a:r>
                        <a:rPr lang="ru-RU" sz="1600" b="0" dirty="0" smtClean="0">
                          <a:effectLst/>
                          <a:latin typeface="Liberation Serif" panose="02020603050405020304" pitchFamily="18" charset="0"/>
                        </a:rPr>
                        <a:t> район </a:t>
                      </a:r>
                      <a:r>
                        <a:rPr lang="ru-RU" sz="1600" b="0" dirty="0">
                          <a:effectLst/>
                          <a:latin typeface="Liberation Serif" panose="02020603050405020304" pitchFamily="18" charset="0"/>
                        </a:rPr>
                        <a:t>г. Екатеринбурга</a:t>
                      </a:r>
                      <a:endParaRPr lang="ru-RU" sz="1600" b="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latin typeface="Liberation Serif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</a:rPr>
                        <a:t>8,2</a:t>
                      </a:r>
                      <a:endParaRPr lang="ru-RU" sz="16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181327000"/>
                  </a:ext>
                </a:extLst>
              </a:tr>
              <a:tr h="484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Liberation Serif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Liberation Serif" panose="02020603050405020304" pitchFamily="18" charset="0"/>
                        </a:rPr>
                        <a:t>Железнодорожный район </a:t>
                      </a:r>
                      <a:r>
                        <a:rPr lang="ru-RU" sz="1600" b="0" dirty="0">
                          <a:effectLst/>
                          <a:latin typeface="Liberation Serif" panose="02020603050405020304" pitchFamily="18" charset="0"/>
                        </a:rPr>
                        <a:t>г. Екатеринбурга</a:t>
                      </a:r>
                      <a:endParaRPr lang="ru-RU" sz="1600" b="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latin typeface="Liberation Serif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</a:rPr>
                        <a:t>5,9</a:t>
                      </a:r>
                      <a:endParaRPr lang="ru-RU" sz="16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676651088"/>
                  </a:ext>
                </a:extLst>
              </a:tr>
              <a:tr h="484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Liberation Serif" panose="02020603050405020304" pitchFamily="18" charset="0"/>
                        </a:rPr>
                        <a:t>3</a:t>
                      </a:r>
                      <a:endParaRPr lang="ru-RU" sz="1600" b="1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Liberation Serif" panose="02020603050405020304" pitchFamily="18" charset="0"/>
                        </a:rPr>
                        <a:t>Орджоникидзевский район </a:t>
                      </a:r>
                      <a:r>
                        <a:rPr lang="ru-RU" sz="1600" b="0" dirty="0">
                          <a:effectLst/>
                          <a:latin typeface="Liberation Serif" panose="02020603050405020304" pitchFamily="18" charset="0"/>
                        </a:rPr>
                        <a:t>г. Екатеринбурга</a:t>
                      </a:r>
                      <a:endParaRPr lang="ru-RU" sz="1600" b="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latin typeface="Liberation Serif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</a:rPr>
                        <a:t>5,4</a:t>
                      </a:r>
                      <a:endParaRPr lang="ru-RU" sz="16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505106226"/>
                  </a:ext>
                </a:extLst>
              </a:tr>
              <a:tr h="484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Liberation Serif" panose="02020603050405020304" pitchFamily="18" charset="0"/>
                        </a:rPr>
                        <a:t>4</a:t>
                      </a:r>
                      <a:endParaRPr lang="ru-RU" sz="1600" b="1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Liberation Serif" panose="02020603050405020304" pitchFamily="18" charset="0"/>
                        </a:rPr>
                        <a:t>Октябрьский район </a:t>
                      </a:r>
                      <a:r>
                        <a:rPr lang="ru-RU" sz="1600" b="0" dirty="0">
                          <a:effectLst/>
                          <a:latin typeface="Liberation Serif" panose="02020603050405020304" pitchFamily="18" charset="0"/>
                        </a:rPr>
                        <a:t>г. Екатеринбурга</a:t>
                      </a:r>
                      <a:endParaRPr lang="ru-RU" sz="1600" b="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latin typeface="Liberation Serif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</a:rPr>
                        <a:t>4,8</a:t>
                      </a:r>
                      <a:endParaRPr lang="ru-RU" sz="16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130621038"/>
                  </a:ext>
                </a:extLst>
              </a:tr>
              <a:tr h="484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Liberation Serif" panose="02020603050405020304" pitchFamily="18" charset="0"/>
                        </a:rPr>
                        <a:t>5</a:t>
                      </a:r>
                      <a:endParaRPr lang="ru-RU" sz="1600" b="1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Liberation Serif" panose="02020603050405020304" pitchFamily="18" charset="0"/>
                        </a:rPr>
                        <a:t>Чкаловский район </a:t>
                      </a:r>
                      <a:r>
                        <a:rPr lang="ru-RU" sz="1600" b="0" dirty="0">
                          <a:effectLst/>
                          <a:latin typeface="Liberation Serif" panose="02020603050405020304" pitchFamily="18" charset="0"/>
                        </a:rPr>
                        <a:t>г. Екатеринбурга</a:t>
                      </a:r>
                      <a:endParaRPr lang="ru-RU" sz="1600" b="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latin typeface="Liberation Serif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</a:rPr>
                        <a:t>4,7</a:t>
                      </a:r>
                      <a:endParaRPr lang="ru-RU" sz="16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455686495"/>
                  </a:ext>
                </a:extLst>
              </a:tr>
              <a:tr h="484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Liberation Serif" panose="02020603050405020304" pitchFamily="18" charset="0"/>
                        </a:rPr>
                        <a:t>6</a:t>
                      </a:r>
                      <a:endParaRPr lang="ru-RU" sz="1600" b="1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Liberation Serif" panose="02020603050405020304" pitchFamily="18" charset="0"/>
                        </a:rPr>
                        <a:t>Кировский район </a:t>
                      </a:r>
                      <a:r>
                        <a:rPr lang="ru-RU" sz="1600" b="0" dirty="0">
                          <a:effectLst/>
                          <a:latin typeface="Liberation Serif" panose="02020603050405020304" pitchFamily="18" charset="0"/>
                        </a:rPr>
                        <a:t>г. Екатеринбурга</a:t>
                      </a:r>
                      <a:endParaRPr lang="ru-RU" sz="1600" b="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endParaRPr lang="ru-RU" sz="1600" b="1">
                        <a:latin typeface="Liberation Serif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</a:rPr>
                        <a:t>4,6</a:t>
                      </a:r>
                      <a:endParaRPr lang="ru-RU" sz="16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217223835"/>
                  </a:ext>
                </a:extLst>
              </a:tr>
              <a:tr h="484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Liberation Serif" panose="02020603050405020304" pitchFamily="18" charset="0"/>
                        </a:rPr>
                        <a:t>7</a:t>
                      </a:r>
                      <a:endParaRPr lang="ru-RU" sz="1600" b="1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Liberation Serif" panose="02020603050405020304" pitchFamily="18" charset="0"/>
                        </a:rPr>
                        <a:t>Ленинский район </a:t>
                      </a:r>
                      <a:r>
                        <a:rPr lang="ru-RU" sz="1600" b="0" dirty="0">
                          <a:effectLst/>
                          <a:latin typeface="Liberation Serif" panose="02020603050405020304" pitchFamily="18" charset="0"/>
                        </a:rPr>
                        <a:t>г. Екатеринбурга</a:t>
                      </a:r>
                      <a:endParaRPr lang="ru-RU" sz="1600" b="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Liberation Serif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Liberation Serif" panose="02020603050405020304" pitchFamily="18" charset="0"/>
                        </a:rPr>
                        <a:t>4,3</a:t>
                      </a:r>
                      <a:endParaRPr lang="ru-RU" sz="16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43" marR="566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610490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928142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2210750" y="548681"/>
            <a:ext cx="6520961" cy="86409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1800" b="1" dirty="0">
                <a:solidFill>
                  <a:schemeClr val="bg1"/>
                </a:solidFill>
                <a:latin typeface="Liberation Serif" panose="02020603050405020304" pitchFamily="18" charset="0"/>
              </a:rPr>
              <a:t>КОМПЛЕКСНАЯ МОДЕЛЬ ПРОФИЛАКТИКИ ДЕВИАНТНОГО ПОВЕДЕНИЯ ЧЕРЕЗ ФОРМИРОВАНИЕ ПОЗИТИВНОЙ И УСТОЙЧИВОЙ «Я-КОНЦЕПЦИИ»</a:t>
            </a:r>
            <a:endParaRPr sz="1800" b="1" dirty="0">
              <a:solidFill>
                <a:schemeClr val="bg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5" name="Google Shape;618;p37"/>
          <p:cNvSpPr/>
          <p:nvPr/>
        </p:nvSpPr>
        <p:spPr bwMode="auto">
          <a:xfrm>
            <a:off x="1693275" y="1309167"/>
            <a:ext cx="352879" cy="356855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FF98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4" tIns="91424" rIns="91424" bIns="91424" anchor="ctr" anchorCtr="0">
            <a:noAutofit/>
          </a:bodyPr>
          <a:lstStyle/>
          <a:p>
            <a:pPr>
              <a:defRPr/>
            </a:pPr>
            <a:endParaRPr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0" y="1412778"/>
            <a:ext cx="9144000" cy="544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06594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95854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>
                <a:latin typeface="Liberation Serif" panose="02020603050405020304" pitchFamily="18" charset="0"/>
              </a:rPr>
              <a:t>Социально-психологическое </a:t>
            </a:r>
            <a:r>
              <a:rPr lang="ru-RU" dirty="0" smtClean="0">
                <a:latin typeface="Liberation Serif" panose="02020603050405020304" pitchFamily="18" charset="0"/>
              </a:rPr>
              <a:t>тестирование является </a:t>
            </a:r>
            <a:r>
              <a:rPr lang="ru-RU" dirty="0">
                <a:latin typeface="Liberation Serif" panose="02020603050405020304" pitchFamily="18" charset="0"/>
              </a:rPr>
              <a:t>инструментом для построения адресной профилактической </a:t>
            </a:r>
            <a:r>
              <a:rPr lang="ru-RU" dirty="0" smtClean="0">
                <a:latin typeface="Liberation Serif" panose="02020603050405020304" pitchFamily="18" charset="0"/>
              </a:rPr>
              <a:t>работы и позволяет </a:t>
            </a:r>
            <a:r>
              <a:rPr lang="ru-RU" dirty="0">
                <a:latin typeface="Liberation Serif" panose="02020603050405020304" pitchFamily="18" charset="0"/>
              </a:rPr>
              <a:t>определить конкретные зоны </a:t>
            </a:r>
            <a:r>
              <a:rPr lang="ru-RU" dirty="0" smtClean="0">
                <a:latin typeface="Liberation Serif" panose="02020603050405020304" pitchFamily="18" charset="0"/>
              </a:rPr>
              <a:t> </a:t>
            </a:r>
            <a:r>
              <a:rPr lang="ru-RU" dirty="0">
                <a:latin typeface="Liberation Serif" panose="02020603050405020304" pitchFamily="18" charset="0"/>
              </a:rPr>
              <a:t>усилий специалистов</a:t>
            </a:r>
            <a:r>
              <a:rPr lang="ru-RU" dirty="0" smtClean="0">
                <a:latin typeface="Liberation Serif" panose="02020603050405020304" pitchFamily="18" charset="0"/>
              </a:rPr>
              <a:t>.</a:t>
            </a:r>
          </a:p>
          <a:p>
            <a:pPr marL="0" indent="0" algn="ctr">
              <a:buNone/>
            </a:pPr>
            <a:endParaRPr lang="ru-RU" sz="1900" dirty="0" smtClean="0">
              <a:latin typeface="Liberation Serif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Liberation Serif" panose="02020603050405020304" pitchFamily="18" charset="0"/>
              </a:rPr>
              <a:t>В рамках выстраивания комплексной профилактической работы в образовательном учреждении СПТ позволяет обосновывать </a:t>
            </a:r>
            <a:r>
              <a:rPr lang="ru-RU" dirty="0">
                <a:latin typeface="Liberation Serif" panose="02020603050405020304" pitchFamily="18" charset="0"/>
              </a:rPr>
              <a:t>те или иные проводимые </a:t>
            </a:r>
            <a:r>
              <a:rPr lang="ru-RU" dirty="0" smtClean="0">
                <a:latin typeface="Liberation Serif" panose="02020603050405020304" pitchFamily="18" charset="0"/>
              </a:rPr>
              <a:t>мероприятия. </a:t>
            </a:r>
            <a:r>
              <a:rPr lang="ru-RU" dirty="0">
                <a:latin typeface="Liberation Serif" panose="02020603050405020304" pitchFamily="18" charset="0"/>
              </a:rPr>
              <a:t>Это инструмент одновременно и диагностики степени актуального </a:t>
            </a:r>
            <a:r>
              <a:rPr lang="ru-RU" dirty="0" smtClean="0">
                <a:latin typeface="Liberation Serif" panose="02020603050405020304" pitchFamily="18" charset="0"/>
              </a:rPr>
              <a:t>состояния обучающихся </a:t>
            </a:r>
            <a:r>
              <a:rPr lang="ru-RU" dirty="0">
                <a:latin typeface="Liberation Serif" panose="02020603050405020304" pitchFamily="18" charset="0"/>
              </a:rPr>
              <a:t>и диагностики результатов уже проведённой ранее профилактической </a:t>
            </a:r>
            <a:r>
              <a:rPr lang="ru-RU" dirty="0" smtClean="0">
                <a:latin typeface="Liberation Serif" panose="02020603050405020304" pitchFamily="18" charset="0"/>
              </a:rPr>
              <a:t>работы.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17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Заголовок 14"/>
          <p:cNvSpPr>
            <a:spLocks noGrp="1"/>
          </p:cNvSpPr>
          <p:nvPr>
            <p:ph type="title"/>
          </p:nvPr>
        </p:nvSpPr>
        <p:spPr>
          <a:xfrm>
            <a:off x="2133600" y="369085"/>
            <a:ext cx="1097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227176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90625" y="1989948"/>
            <a:ext cx="9744075" cy="25534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 smtClean="0">
                <a:latin typeface="Liberation Serif" panose="02020603050405020304" pitchFamily="18" charset="0"/>
              </a:rPr>
              <a:t>Проведение социально-психологического тестирования </a:t>
            </a:r>
            <a:r>
              <a:rPr lang="ru-RU" sz="4400" b="1" smtClean="0">
                <a:latin typeface="Liberation Serif" panose="02020603050405020304" pitchFamily="18" charset="0"/>
              </a:rPr>
              <a:t>в 2020/2021 </a:t>
            </a:r>
            <a:r>
              <a:rPr lang="ru-RU" sz="4400" b="1" dirty="0" smtClean="0">
                <a:latin typeface="Liberation Serif" panose="02020603050405020304" pitchFamily="18" charset="0"/>
              </a:rPr>
              <a:t>учебном году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14"/>
          <p:cNvSpPr>
            <a:spLocks noGrp="1"/>
          </p:cNvSpPr>
          <p:nvPr>
            <p:ph type="title"/>
          </p:nvPr>
        </p:nvSpPr>
        <p:spPr>
          <a:xfrm>
            <a:off x="2133600" y="369085"/>
            <a:ext cx="1097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326501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>
                <a:latin typeface="Liberation Serif" panose="02020603050405020304" pitchFamily="18" charset="0"/>
              </a:rPr>
              <a:t/>
            </a:r>
            <a:br>
              <a:rPr lang="ru-RU" sz="3100" b="1" dirty="0">
                <a:latin typeface="Liberation Serif" panose="02020603050405020304" pitchFamily="18" charset="0"/>
              </a:rPr>
            </a:br>
            <a:r>
              <a:rPr lang="ru-RU" sz="2700" b="1" dirty="0">
                <a:latin typeface="Liberation Serif" panose="02020603050405020304" pitchFamily="18" charset="0"/>
              </a:rPr>
              <a:t>Этапы организации и проведения </a:t>
            </a:r>
            <a:br>
              <a:rPr lang="ru-RU" sz="2700" b="1" dirty="0">
                <a:latin typeface="Liberation Serif" panose="02020603050405020304" pitchFamily="18" charset="0"/>
              </a:rPr>
            </a:br>
            <a:r>
              <a:rPr lang="ru-RU" sz="2700" b="1" dirty="0">
                <a:latin typeface="Liberation Serif" panose="02020603050405020304" pitchFamily="18" charset="0"/>
              </a:rPr>
              <a:t>социально-психологического тестирования </a:t>
            </a:r>
            <a:br>
              <a:rPr lang="ru-RU" sz="2700" b="1" dirty="0">
                <a:latin typeface="Liberation Serif" panose="02020603050405020304" pitchFamily="18" charset="0"/>
              </a:rPr>
            </a:br>
            <a:r>
              <a:rPr lang="ru-RU" sz="2700" b="1" dirty="0">
                <a:latin typeface="Liberation Serif" panose="02020603050405020304" pitchFamily="18" charset="0"/>
              </a:rPr>
              <a:t>по единой методике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> </a:t>
            </a:r>
            <a:br>
              <a:rPr lang="ru-RU" sz="2700" dirty="0"/>
            </a:b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3614" y="1600201"/>
            <a:ext cx="9678785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>
                <a:latin typeface="Liberation Serif" panose="02020603050405020304" pitchFamily="18" charset="0"/>
              </a:rPr>
              <a:t>1. Информационно – аналитический</a:t>
            </a:r>
          </a:p>
          <a:p>
            <a:pPr marL="0" indent="0">
              <a:buNone/>
            </a:pPr>
            <a:r>
              <a:rPr lang="ru-RU" sz="3600" dirty="0">
                <a:latin typeface="Liberation Serif" panose="02020603050405020304" pitchFamily="18" charset="0"/>
              </a:rPr>
              <a:t>2. Информационно – мотивационный</a:t>
            </a:r>
          </a:p>
          <a:p>
            <a:pPr marL="0" indent="0">
              <a:buNone/>
            </a:pPr>
            <a:r>
              <a:rPr lang="ru-RU" sz="3600" dirty="0">
                <a:latin typeface="Liberation Serif" panose="02020603050405020304" pitchFamily="18" charset="0"/>
              </a:rPr>
              <a:t>3. Основной</a:t>
            </a:r>
          </a:p>
          <a:p>
            <a:pPr marL="0" indent="0">
              <a:buNone/>
            </a:pPr>
            <a:r>
              <a:rPr lang="ru-RU" sz="3600" dirty="0">
                <a:latin typeface="Liberation Serif" panose="02020603050405020304" pitchFamily="18" charset="0"/>
              </a:rPr>
              <a:t>4. Отчетный</a:t>
            </a:r>
          </a:p>
          <a:p>
            <a:pPr marL="0" indent="0">
              <a:buNone/>
            </a:pPr>
            <a:r>
              <a:rPr lang="ru-RU" sz="3600" dirty="0">
                <a:latin typeface="Liberation Serif" panose="02020603050405020304" pitchFamily="18" charset="0"/>
              </a:rPr>
              <a:t>5. Организационно – профилактический </a:t>
            </a:r>
            <a:r>
              <a:rPr lang="ru-RU" sz="3600" b="1" dirty="0">
                <a:latin typeface="Liberation Serif" panose="02020603050405020304" pitchFamily="18" charset="0"/>
              </a:rPr>
              <a:t/>
            </a:r>
            <a:br>
              <a:rPr lang="ru-RU" sz="3600" b="1" dirty="0">
                <a:latin typeface="Liberation Serif" panose="02020603050405020304" pitchFamily="18" charset="0"/>
              </a:rPr>
            </a:br>
            <a:endParaRPr lang="ru-RU" sz="3600" dirty="0"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815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71534644"/>
              </p:ext>
            </p:extLst>
          </p:nvPr>
        </p:nvGraphicFramePr>
        <p:xfrm>
          <a:off x="609600" y="2018717"/>
          <a:ext cx="10972800" cy="4468432"/>
        </p:xfrm>
        <a:graphic>
          <a:graphicData uri="http://schemas.openxmlformats.org/drawingml/2006/table">
            <a:tbl>
              <a:tblPr firstRow="1" bandRow="1"/>
              <a:tblGrid>
                <a:gridCol w="2743200">
                  <a:extLst>
                    <a:ext uri="{9D8B030D-6E8A-4147-A177-3AD203B41FA5}">
                      <a16:colId xmlns:a16="http://schemas.microsoft.com/office/drawing/2014/main" xmlns="" val="2051215913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145029998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183266356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34101800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Западный</a:t>
                      </a:r>
                      <a:r>
                        <a:rPr lang="ru-RU" sz="2000" b="1" kern="1200" dirty="0" smtClean="0">
                          <a:solidFill>
                            <a:srgbClr val="FFFFFF"/>
                          </a:solidFill>
                          <a:effectLst/>
                          <a:latin typeface="Lucida Bright" panose="020406020505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2000" b="1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УО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Северный</a:t>
                      </a:r>
                      <a:r>
                        <a:rPr lang="ru-RU" sz="2000" b="1" kern="1200" dirty="0" smtClean="0">
                          <a:solidFill>
                            <a:srgbClr val="FFFFFF"/>
                          </a:solidFill>
                          <a:effectLst/>
                          <a:latin typeface="Lucida Bright" panose="020406020505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2000" b="1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УО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г. Екатеринбург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43601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Количество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Lucida Bright" panose="020406020505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муниципальных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Lucida Bright" panose="020406020505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образований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400" b="1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400" b="1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ru-RU" sz="2000" b="0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(внутригородские районы)</a:t>
                      </a:r>
                      <a:endParaRPr lang="ru-RU" sz="2000" b="0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404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Количество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Lucida Bright" panose="020406020505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муниципальных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Lucida Bright" panose="020406020505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учреждений проводящих</a:t>
                      </a:r>
                      <a:r>
                        <a:rPr lang="ru-RU" sz="1800" kern="1200" baseline="0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 СПТ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153</a:t>
                      </a:r>
                      <a:endParaRPr lang="ru-RU" sz="2400" b="1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121</a:t>
                      </a:r>
                      <a:endParaRPr lang="ru-RU" sz="2400" b="1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158</a:t>
                      </a:r>
                      <a:endParaRPr lang="ru-RU" sz="2400" b="1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37733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Численность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Lucida Bright" panose="020406020505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педагогов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Lucida Bright" panose="020406020505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психологов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sz="2400" b="1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83</a:t>
                      </a:r>
                      <a:endParaRPr lang="ru-RU" sz="2400" b="1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155</a:t>
                      </a:r>
                      <a:endParaRPr lang="ru-RU" sz="2400" b="1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09843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Общее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Lucida Bright" panose="020406020505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количество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Lucida Bright" panose="020406020505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обучающихся, подлежащих СПТ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21719</a:t>
                      </a:r>
                      <a:endParaRPr lang="ru-RU" sz="2400" b="1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18936</a:t>
                      </a:r>
                      <a:endParaRPr lang="ru-RU" sz="2400" b="1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400" b="1" dirty="0" smtClean="0"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53282</a:t>
                      </a:r>
                      <a:endParaRPr lang="ru-RU" sz="2400" b="1" dirty="0"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08353636"/>
                  </a:ext>
                </a:extLst>
              </a:tr>
            </a:tbl>
          </a:graphicData>
        </a:graphic>
      </p:graphicFrame>
      <p:sp>
        <p:nvSpPr>
          <p:cNvPr id="9" name="Заголовок 14"/>
          <p:cNvSpPr>
            <a:spLocks noGrp="1"/>
          </p:cNvSpPr>
          <p:nvPr>
            <p:ph type="title"/>
          </p:nvPr>
        </p:nvSpPr>
        <p:spPr>
          <a:xfrm>
            <a:off x="2085975" y="369084"/>
            <a:ext cx="94964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endParaRPr lang="ru-RU" sz="1400" dirty="0"/>
          </a:p>
        </p:txBody>
      </p:sp>
      <p:sp>
        <p:nvSpPr>
          <p:cNvPr id="6" name="Заголовок 14"/>
          <p:cNvSpPr txBox="1">
            <a:spLocks/>
          </p:cNvSpPr>
          <p:nvPr/>
        </p:nvSpPr>
        <p:spPr>
          <a:xfrm>
            <a:off x="1347787" y="1440122"/>
            <a:ext cx="9496425" cy="46166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kern="1400" dirty="0" smtClean="0">
                <a:latin typeface="Liberation Serif" panose="02020603050405020304" pitchFamily="18" charset="0"/>
                <a:cs typeface="Times New Roman" panose="02020603050405020304" pitchFamily="18" charset="0"/>
              </a:rPr>
              <a:t>Итоги СПТ за 2019/2020 учебный год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3864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Liberation Serif" panose="02020603050405020304" pitchFamily="18" charset="0"/>
              </a:rPr>
              <a:t>Приказы по ЕМ СПТ </a:t>
            </a:r>
            <a:br>
              <a:rPr lang="ru-RU" sz="2800" b="1" dirty="0">
                <a:latin typeface="Liberation Serif" panose="02020603050405020304" pitchFamily="18" charset="0"/>
              </a:rPr>
            </a:br>
            <a:r>
              <a:rPr lang="ru-RU" sz="2800" b="1" dirty="0">
                <a:latin typeface="Liberation Serif" panose="02020603050405020304" pitchFamily="18" charset="0"/>
              </a:rPr>
              <a:t>в 2020/2021 учебном году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81200" y="1417638"/>
            <a:ext cx="8229600" cy="54403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latin typeface="Liberation Serif" panose="02020603050405020304" pitchFamily="18" charset="0"/>
              </a:rPr>
              <a:t>Приказ Министерства образования и молодежной политики Свердловской области № 134-И от 16.06.2020 г. </a:t>
            </a:r>
          </a:p>
          <a:p>
            <a:pPr marL="0" indent="0">
              <a:buNone/>
            </a:pPr>
            <a:r>
              <a:rPr lang="ru-RU" sz="2000" dirty="0">
                <a:latin typeface="Liberation Serif" panose="02020603050405020304" pitchFamily="18" charset="0"/>
              </a:rPr>
              <a:t>Приказ Министерства Просвещения РФ № 59 от 20 февраля 2020 года </a:t>
            </a:r>
          </a:p>
          <a:p>
            <a:pPr marL="0" indent="0">
              <a:buNone/>
            </a:pPr>
            <a:r>
              <a:rPr lang="ru-RU" sz="2000" dirty="0">
                <a:latin typeface="Liberation Serif" panose="02020603050405020304" pitchFamily="18" charset="0"/>
              </a:rPr>
              <a:t>Приказ Министерства Просвещения РФ № 239 от 20 февраля 2020 года </a:t>
            </a:r>
          </a:p>
          <a:p>
            <a:pPr marL="0" indent="0" algn="ctr">
              <a:buNone/>
            </a:pPr>
            <a:r>
              <a:rPr lang="en-US" sz="2800" dirty="0">
                <a:latin typeface="Liberation Serif" panose="02020603050405020304" pitchFamily="18" charset="0"/>
                <a:hlinkClick r:id="rId2"/>
              </a:rPr>
              <a:t>http://centerlado.ru/biblioteka_3/socialno-psihologicheskoe-testirovanie-obuchayuschihsya-oo/socialno-psihologicheskoe-testirovanie-obuchayuschihsya-oo-v--1/</a:t>
            </a:r>
            <a:endParaRPr lang="ru-RU" sz="2800" dirty="0"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20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0544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9601200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latin typeface="Liberation Serif" panose="02020603050405020304" pitchFamily="18" charset="0"/>
              </a:rPr>
              <a:t>Порядок действий образовательных организаций при проведении </a:t>
            </a:r>
            <a:r>
              <a:rPr lang="ru-RU" sz="3200" b="1" dirty="0" smtClean="0">
                <a:latin typeface="Liberation Serif" panose="02020603050405020304" pitchFamily="18" charset="0"/>
              </a:rPr>
              <a:t>СПТ в 2020/2021 учебном году </a:t>
            </a:r>
            <a:endParaRPr lang="ru-RU" sz="3200" b="1" dirty="0">
              <a:latin typeface="Liberation Serif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4874" y="1417638"/>
            <a:ext cx="10448925" cy="55911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200" dirty="0">
                <a:latin typeface="Liberation Serif" panose="02020603050405020304" pitchFamily="18" charset="0"/>
              </a:rPr>
              <a:t>1. С </a:t>
            </a:r>
            <a:r>
              <a:rPr lang="ru-RU" sz="2200" b="1" dirty="0">
                <a:latin typeface="Liberation Serif" panose="02020603050405020304" pitchFamily="18" charset="0"/>
              </a:rPr>
              <a:t>1 сентября по 15 сентября </a:t>
            </a:r>
            <a:r>
              <a:rPr lang="ru-RU" sz="2200" dirty="0">
                <a:latin typeface="Liberation Serif" panose="02020603050405020304" pitchFamily="18" charset="0"/>
              </a:rPr>
              <a:t>проводится информационно-разъяснительная работа с родителями и мотивационная </a:t>
            </a:r>
            <a:r>
              <a:rPr lang="ru-RU" sz="2200" dirty="0" smtClean="0">
                <a:latin typeface="Liberation Serif" panose="02020603050405020304" pitchFamily="18" charset="0"/>
              </a:rPr>
              <a:t>кампания с обучающимися </a:t>
            </a:r>
            <a:r>
              <a:rPr lang="ru-RU" sz="2200" dirty="0">
                <a:latin typeface="Liberation Serif" panose="02020603050405020304" pitchFamily="18" charset="0"/>
              </a:rPr>
              <a:t>с целью </a:t>
            </a:r>
            <a:r>
              <a:rPr lang="ru-RU" sz="2200" dirty="0" smtClean="0">
                <a:latin typeface="Liberation Serif" panose="02020603050405020304" pitchFamily="18" charset="0"/>
              </a:rPr>
              <a:t>повышения </a:t>
            </a:r>
            <a:r>
              <a:rPr lang="ru-RU" sz="2200" dirty="0">
                <a:latin typeface="Liberation Serif" panose="02020603050405020304" pitchFamily="18" charset="0"/>
              </a:rPr>
              <a:t>активности обучающихся и </a:t>
            </a:r>
            <a:r>
              <a:rPr lang="ru-RU" sz="2200" dirty="0" smtClean="0">
                <a:latin typeface="Liberation Serif" panose="02020603050405020304" pitchFamily="18" charset="0"/>
              </a:rPr>
              <a:t>снижения </a:t>
            </a:r>
            <a:r>
              <a:rPr lang="ru-RU" sz="2200" dirty="0">
                <a:latin typeface="Liberation Serif" panose="02020603050405020304" pitchFamily="18" charset="0"/>
              </a:rPr>
              <a:t>количества отказов от СПТ и ПМО. </a:t>
            </a:r>
          </a:p>
          <a:p>
            <a:pPr marL="0" indent="0">
              <a:buNone/>
            </a:pPr>
            <a:r>
              <a:rPr lang="ru-RU" sz="2200" dirty="0">
                <a:latin typeface="Liberation Serif" panose="02020603050405020304" pitchFamily="18" charset="0"/>
              </a:rPr>
              <a:t>2. </a:t>
            </a:r>
            <a:r>
              <a:rPr lang="ru-RU" sz="2200" b="1" dirty="0">
                <a:latin typeface="Liberation Serif" panose="02020603050405020304" pitchFamily="18" charset="0"/>
              </a:rPr>
              <a:t>с 15 по 30 октября </a:t>
            </a:r>
            <a:r>
              <a:rPr lang="ru-RU" sz="2200" dirty="0">
                <a:latin typeface="Liberation Serif" panose="02020603050405020304" pitchFamily="18" charset="0"/>
              </a:rPr>
              <a:t>– организация </a:t>
            </a:r>
            <a:r>
              <a:rPr lang="ru-RU" sz="2200" dirty="0" smtClean="0">
                <a:latin typeface="Liberation Serif" panose="02020603050405020304" pitchFamily="18" charset="0"/>
              </a:rPr>
              <a:t>и проведение СПТ</a:t>
            </a:r>
            <a:r>
              <a:rPr lang="ru-RU" sz="2200" dirty="0">
                <a:latin typeface="Liberation Serif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200" dirty="0" smtClean="0">
                <a:latin typeface="Liberation Serif" panose="02020603050405020304" pitchFamily="18" charset="0"/>
              </a:rPr>
              <a:t>3. </a:t>
            </a:r>
            <a:r>
              <a:rPr lang="ru-RU" sz="2200" b="1" dirty="0" smtClean="0">
                <a:latin typeface="Liberation Serif" panose="02020603050405020304" pitchFamily="18" charset="0"/>
              </a:rPr>
              <a:t>До 3 ноября </a:t>
            </a:r>
            <a:r>
              <a:rPr lang="ru-RU" sz="2200" dirty="0" smtClean="0">
                <a:latin typeface="Liberation Serif" panose="02020603050405020304" pitchFamily="18" charset="0"/>
              </a:rPr>
              <a:t>– по итогам тестирования направляется акт передачи </a:t>
            </a:r>
            <a:r>
              <a:rPr lang="ru-RU" sz="2200" dirty="0">
                <a:latin typeface="Liberation Serif" panose="02020603050405020304" pitchFamily="18" charset="0"/>
              </a:rPr>
              <a:t>результатов </a:t>
            </a:r>
            <a:r>
              <a:rPr lang="ru-RU" sz="2200" dirty="0" smtClean="0">
                <a:latin typeface="Liberation Serif" panose="02020603050405020304" pitchFamily="18" charset="0"/>
              </a:rPr>
              <a:t>в орган </a:t>
            </a:r>
            <a:r>
              <a:rPr lang="ru-RU" sz="2200" dirty="0">
                <a:latin typeface="Liberation Serif" panose="02020603050405020304" pitchFamily="18" charset="0"/>
              </a:rPr>
              <a:t>местного самоуправления, осуществляющего управление в сфере </a:t>
            </a:r>
            <a:r>
              <a:rPr lang="ru-RU" sz="2200" dirty="0" smtClean="0">
                <a:latin typeface="Liberation Serif" panose="02020603050405020304" pitchFamily="18" charset="0"/>
              </a:rPr>
              <a:t>образования.</a:t>
            </a:r>
          </a:p>
          <a:p>
            <a:pPr marL="0" indent="0">
              <a:buNone/>
            </a:pPr>
            <a:r>
              <a:rPr lang="ru-RU" sz="2200" dirty="0" smtClean="0">
                <a:latin typeface="Liberation Serif" panose="02020603050405020304" pitchFamily="18" charset="0"/>
              </a:rPr>
              <a:t>4. </a:t>
            </a:r>
            <a:r>
              <a:rPr lang="ru-RU" sz="2200" b="1" dirty="0" smtClean="0">
                <a:latin typeface="Liberation Serif" panose="02020603050405020304" pitchFamily="18" charset="0"/>
              </a:rPr>
              <a:t>До 6 ноября </a:t>
            </a:r>
            <a:r>
              <a:rPr lang="ru-RU" sz="2200" dirty="0" smtClean="0">
                <a:latin typeface="Liberation Serif" panose="02020603050405020304" pitchFamily="18" charset="0"/>
              </a:rPr>
              <a:t>орган </a:t>
            </a:r>
            <a:r>
              <a:rPr lang="ru-RU" sz="2200" dirty="0">
                <a:latin typeface="Liberation Serif" panose="02020603050405020304" pitchFamily="18" charset="0"/>
              </a:rPr>
              <a:t>местного самоуправления, </a:t>
            </a:r>
            <a:r>
              <a:rPr lang="ru-RU" sz="2200" dirty="0" smtClean="0">
                <a:latin typeface="Liberation Serif" panose="02020603050405020304" pitchFamily="18" charset="0"/>
              </a:rPr>
              <a:t>осуществляющий </a:t>
            </a:r>
            <a:r>
              <a:rPr lang="ru-RU" sz="2200" dirty="0">
                <a:latin typeface="Liberation Serif" panose="02020603050405020304" pitchFamily="18" charset="0"/>
              </a:rPr>
              <a:t>управление в сфере </a:t>
            </a:r>
            <a:r>
              <a:rPr lang="ru-RU" sz="2200" dirty="0" smtClean="0">
                <a:latin typeface="Liberation Serif" panose="02020603050405020304" pitchFamily="18" charset="0"/>
              </a:rPr>
              <a:t>образования направляет акт передачи тестирования по итогам СПТ в своём муниципальном образовании РОИВ (Региональному оператору исполнительной власти) – в ГБУ СО «ЦППМСП «Ладо».</a:t>
            </a:r>
          </a:p>
          <a:p>
            <a:pPr marL="0" indent="0">
              <a:buNone/>
            </a:pPr>
            <a:r>
              <a:rPr lang="ru-RU" sz="2200" dirty="0">
                <a:latin typeface="Liberation Serif" panose="02020603050405020304" pitchFamily="18" charset="0"/>
              </a:rPr>
              <a:t>5</a:t>
            </a:r>
            <a:r>
              <a:rPr lang="ru-RU" sz="2200" dirty="0" smtClean="0">
                <a:latin typeface="Liberation Serif" panose="02020603050405020304" pitchFamily="18" charset="0"/>
              </a:rPr>
              <a:t>. </a:t>
            </a:r>
            <a:r>
              <a:rPr lang="ru-RU" sz="2200" b="1" dirty="0" smtClean="0">
                <a:latin typeface="Liberation Serif" panose="02020603050405020304" pitchFamily="18" charset="0"/>
              </a:rPr>
              <a:t>Ноябрь, декабрь </a:t>
            </a:r>
            <a:r>
              <a:rPr lang="ru-RU" sz="2200" dirty="0" smtClean="0">
                <a:latin typeface="Liberation Serif" panose="02020603050405020304" pitchFamily="18" charset="0"/>
              </a:rPr>
              <a:t>- проводится анализ полученных результатов. </a:t>
            </a:r>
          </a:p>
          <a:p>
            <a:pPr marL="0" indent="0">
              <a:buNone/>
            </a:pPr>
            <a:r>
              <a:rPr lang="ru-RU" sz="2200" dirty="0">
                <a:latin typeface="Liberation Serif" panose="02020603050405020304" pitchFamily="18" charset="0"/>
              </a:rPr>
              <a:t>6</a:t>
            </a:r>
            <a:r>
              <a:rPr lang="ru-RU" sz="2200" dirty="0" smtClean="0">
                <a:latin typeface="Liberation Serif" panose="02020603050405020304" pitchFamily="18" charset="0"/>
              </a:rPr>
              <a:t>. </a:t>
            </a:r>
            <a:r>
              <a:rPr lang="ru-RU" sz="2200" b="1" dirty="0">
                <a:latin typeface="Liberation Serif" panose="02020603050405020304" pitchFamily="18" charset="0"/>
              </a:rPr>
              <a:t>Январь, </a:t>
            </a:r>
            <a:r>
              <a:rPr lang="ru-RU" sz="2200" b="1" dirty="0" smtClean="0">
                <a:latin typeface="Liberation Serif" panose="02020603050405020304" pitchFamily="18" charset="0"/>
              </a:rPr>
              <a:t>май </a:t>
            </a:r>
            <a:r>
              <a:rPr lang="ru-RU" sz="2200" dirty="0" smtClean="0">
                <a:latin typeface="Liberation Serif" panose="02020603050405020304" pitchFamily="18" charset="0"/>
              </a:rPr>
              <a:t>– образовательные организации </a:t>
            </a:r>
            <a:r>
              <a:rPr lang="ru-RU" sz="2200" dirty="0">
                <a:latin typeface="Liberation Serif" panose="02020603050405020304" pitchFamily="18" charset="0"/>
              </a:rPr>
              <a:t>оказывают содействие в организации профилактических медицинских осмотров обучающихся, а также по результатам СПТ корректируют и реализуют планы профилактической </a:t>
            </a:r>
            <a:r>
              <a:rPr lang="ru-RU" sz="2200" dirty="0" smtClean="0">
                <a:latin typeface="Liberation Serif" panose="02020603050405020304" pitchFamily="18" charset="0"/>
              </a:rPr>
              <a:t>работы. </a:t>
            </a:r>
            <a:endParaRPr lang="ru-RU" sz="2200" dirty="0">
              <a:latin typeface="Liberation Serif" panose="02020603050405020304" pitchFamily="18" charset="0"/>
            </a:endParaRPr>
          </a:p>
          <a:p>
            <a:pPr lvl="0"/>
            <a:endParaRPr lang="ru-RU" sz="2200" dirty="0"/>
          </a:p>
          <a:p>
            <a:endParaRPr lang="ru-RU" sz="2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998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>
                <a:latin typeface="Liberation Serif" panose="02020603050405020304" pitchFamily="18" charset="0"/>
              </a:rPr>
              <a:t>  </a:t>
            </a:r>
            <a:br>
              <a:rPr lang="ru-RU" sz="2700" b="1" dirty="0">
                <a:latin typeface="Liberation Serif" panose="02020603050405020304" pitchFamily="18" charset="0"/>
              </a:rPr>
            </a:br>
            <a:r>
              <a:rPr lang="ru-RU" sz="2200" b="1" dirty="0">
                <a:latin typeface="Liberation Serif" panose="02020603050405020304" pitchFamily="18" charset="0"/>
              </a:rPr>
              <a:t>Нормативно-правовое обеспечение проведения </a:t>
            </a:r>
            <a:br>
              <a:rPr lang="ru-RU" sz="2200" b="1" dirty="0">
                <a:latin typeface="Liberation Serif" panose="02020603050405020304" pitchFamily="18" charset="0"/>
              </a:rPr>
            </a:br>
            <a:r>
              <a:rPr lang="ru-RU" sz="2200" b="1" dirty="0">
                <a:latin typeface="Liberation Serif" panose="02020603050405020304" pitchFamily="18" charset="0"/>
              </a:rPr>
              <a:t>социально-психологического тестирования обучающихся образовательных организаций по единой методике</a:t>
            </a:r>
            <a:r>
              <a:rPr lang="ru-RU" sz="2200" dirty="0">
                <a:latin typeface="Liberation Serif" panose="02020603050405020304" pitchFamily="18" charset="0"/>
              </a:rPr>
              <a:t/>
            </a:r>
            <a:br>
              <a:rPr lang="ru-RU" sz="2200" dirty="0">
                <a:latin typeface="Liberation Serif" panose="02020603050405020304" pitchFamily="18" charset="0"/>
              </a:rPr>
            </a:br>
            <a:r>
              <a:rPr lang="ru-RU" sz="2200" b="1" dirty="0"/>
              <a:t> </a:t>
            </a:r>
            <a:r>
              <a:rPr lang="ru-RU" sz="2200" dirty="0"/>
              <a:t/>
            </a:r>
            <a:br>
              <a:rPr lang="ru-RU" sz="2200" dirty="0"/>
            </a:b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Liberation Serif" panose="02020603050405020304" pitchFamily="18" charset="0"/>
              </a:rPr>
              <a:t>Ссылка на методические рекомендации</a:t>
            </a:r>
          </a:p>
          <a:p>
            <a:pPr marL="0" indent="0" algn="ctr">
              <a:buNone/>
            </a:pPr>
            <a:endParaRPr lang="ru-RU" b="1" dirty="0" smtClean="0">
              <a:latin typeface="Liberation Serif" panose="02020603050405020304" pitchFamily="18" charset="0"/>
            </a:endParaRPr>
          </a:p>
          <a:p>
            <a:pPr marL="0" indent="0" algn="ctr">
              <a:buNone/>
            </a:pPr>
            <a:r>
              <a:rPr lang="en-US" u="sng" dirty="0">
                <a:solidFill>
                  <a:srgbClr val="0000FF"/>
                </a:solidFill>
                <a:latin typeface="Liberation Serif" panose="02020603050405020304" pitchFamily="18" charset="0"/>
              </a:rPr>
              <a:t>http://centerlado.ru/uploadedFiles/files/spt/2020-2021/motivachiya/Metodicheskie_rekomendatsii_po_organizatsii_i_provedeniyu_SPT_2020-2021_2-e_izd.doc</a:t>
            </a:r>
            <a:endParaRPr lang="ru-RU" u="sng" dirty="0">
              <a:solidFill>
                <a:srgbClr val="0000FF"/>
              </a:solidFill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22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821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latin typeface="Liberation Serif" panose="02020603050405020304" pitchFamily="18" charset="0"/>
              </a:rPr>
              <a:t>Методические рекомендации по </a:t>
            </a:r>
            <a:r>
              <a:rPr lang="ru-RU" sz="2000" dirty="0">
                <a:latin typeface="Liberation Serif" panose="02020603050405020304" pitchFamily="18" charset="0"/>
              </a:rPr>
              <a:t/>
            </a:r>
            <a:br>
              <a:rPr lang="ru-RU" sz="2000" dirty="0">
                <a:latin typeface="Liberation Serif" panose="02020603050405020304" pitchFamily="18" charset="0"/>
              </a:rPr>
            </a:br>
            <a:r>
              <a:rPr lang="ru-RU" sz="2000" b="1" dirty="0">
                <a:latin typeface="Liberation Serif" panose="02020603050405020304" pitchFamily="18" charset="0"/>
              </a:rPr>
              <a:t>мотивационной кампании с участниками </a:t>
            </a:r>
            <a:br>
              <a:rPr lang="ru-RU" sz="2000" b="1" dirty="0">
                <a:latin typeface="Liberation Serif" panose="02020603050405020304" pitchFamily="18" charset="0"/>
              </a:rPr>
            </a:br>
            <a:r>
              <a:rPr lang="ru-RU" sz="2000" b="1" dirty="0">
                <a:latin typeface="Liberation Serif" panose="02020603050405020304" pitchFamily="18" charset="0"/>
              </a:rPr>
              <a:t>образовательного процесса</a:t>
            </a:r>
            <a:endParaRPr lang="ru-RU" sz="2000" dirty="0">
              <a:latin typeface="Liberation Serif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505829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Liberation Serif" panose="02020603050405020304" pitchFamily="18" charset="0"/>
              </a:rPr>
              <a:t>Ссылка на методические рекомендации по информационно-мотивационной кампании</a:t>
            </a:r>
          </a:p>
          <a:p>
            <a:pPr marL="0" indent="0" algn="ctr">
              <a:buNone/>
            </a:pPr>
            <a:r>
              <a:rPr lang="en-US" u="sng" dirty="0">
                <a:solidFill>
                  <a:srgbClr val="0000FF"/>
                </a:solidFill>
                <a:latin typeface="Liberation Serif" panose="02020603050405020304" pitchFamily="18" charset="0"/>
              </a:rPr>
              <a:t>http://centerlado.ru/uploadedFiles/files/spt/2020-2021/motivachiya/Metod.rekomendatsii_po_motivatsionnoy_kampanii_SPT_1.pdf</a:t>
            </a:r>
            <a:endParaRPr lang="ru-RU" u="sng" dirty="0" smtClean="0">
              <a:solidFill>
                <a:srgbClr val="0000FF"/>
              </a:solidFill>
              <a:latin typeface="Liberation Serif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Liberation Serif" panose="02020603050405020304" pitchFamily="18" charset="0"/>
              </a:rPr>
              <a:t>Ссылка на ролик по мотивационной кампании</a:t>
            </a:r>
          </a:p>
          <a:p>
            <a:pPr marL="0" indent="0" algn="ctr">
              <a:buNone/>
            </a:pPr>
            <a:r>
              <a:rPr lang="en-US" u="sng" dirty="0">
                <a:solidFill>
                  <a:srgbClr val="0000FF"/>
                </a:solidFill>
                <a:latin typeface="Liberation Serif" panose="02020603050405020304" pitchFamily="18" charset="0"/>
              </a:rPr>
              <a:t>https://cloud.mail.ru/stock/aMnsf17jUDhJBYzFR5HiJNHU</a:t>
            </a:r>
            <a:endParaRPr lang="ru-RU" u="sng" dirty="0" smtClean="0">
              <a:solidFill>
                <a:srgbClr val="0000FF"/>
              </a:solidFill>
              <a:latin typeface="Liberation Serif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Liberation Serif" panose="02020603050405020304" pitchFamily="18" charset="0"/>
              </a:rPr>
              <a:t>Презентация к ролику по мотивационной кампании</a:t>
            </a:r>
          </a:p>
          <a:p>
            <a:pPr marL="0" indent="0" algn="ctr">
              <a:buNone/>
            </a:pPr>
            <a:r>
              <a:rPr lang="en-US" u="sng" dirty="0">
                <a:solidFill>
                  <a:srgbClr val="0000FF"/>
                </a:solidFill>
                <a:latin typeface="Liberation Serif" panose="02020603050405020304" pitchFamily="18" charset="0"/>
              </a:rPr>
              <a:t>http://centerlado.ru/uploadedFiles/files/spt/2020-2021/motivachiya/Motivatsionnaya_rabota_prezentatsiya.pptx</a:t>
            </a:r>
            <a:endParaRPr lang="ru-RU" u="sng" dirty="0">
              <a:solidFill>
                <a:srgbClr val="0000FF"/>
              </a:solidFill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23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149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379913" y="1641765"/>
            <a:ext cx="9451572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b="1" dirty="0" smtClean="0">
                <a:latin typeface="Liberation Serif" panose="02020603050405020304" pitchFamily="18" charset="0"/>
              </a:rPr>
              <a:t>Ссылка на руководство </a:t>
            </a:r>
            <a:r>
              <a:rPr lang="ru-RU" sz="3200" b="1" dirty="0">
                <a:latin typeface="Liberation Serif" panose="02020603050405020304" pitchFamily="18" charset="0"/>
              </a:rPr>
              <a:t>пользователя </a:t>
            </a:r>
            <a:br>
              <a:rPr lang="ru-RU" sz="3200" b="1" dirty="0">
                <a:latin typeface="Liberation Serif" panose="02020603050405020304" pitchFamily="18" charset="0"/>
              </a:rPr>
            </a:br>
            <a:r>
              <a:rPr lang="ru-RU" sz="3200" b="1" dirty="0">
                <a:latin typeface="Liberation Serif" panose="02020603050405020304" pitchFamily="18" charset="0"/>
              </a:rPr>
              <a:t>по работе с личным </a:t>
            </a:r>
            <a:r>
              <a:rPr lang="ru-RU" sz="3200" b="1" dirty="0" smtClean="0">
                <a:latin typeface="Liberation Serif" panose="02020603050405020304" pitchFamily="18" charset="0"/>
              </a:rPr>
              <a:t>кабинетом</a:t>
            </a:r>
          </a:p>
          <a:p>
            <a:pPr marL="0" indent="0" algn="ctr">
              <a:buNone/>
            </a:pPr>
            <a:endParaRPr lang="ru-RU" b="1" dirty="0" smtClean="0">
              <a:latin typeface="Liberation Serif" panose="02020603050405020304" pitchFamily="18" charset="0"/>
            </a:endParaRPr>
          </a:p>
          <a:p>
            <a:pPr marL="0" indent="0" algn="ctr">
              <a:buNone/>
            </a:pPr>
            <a:r>
              <a:rPr lang="en-US" u="sng" dirty="0">
                <a:solidFill>
                  <a:srgbClr val="0000FF"/>
                </a:solidFill>
                <a:latin typeface="Liberation Serif" panose="02020603050405020304"/>
              </a:rPr>
              <a:t>http://centerlado.ru/uploadedFiles/files/spt/2020-2021/motivachiya/Rukovodstvo_polzovatelya_dlya_raboty_v_sisteme_testirovaniya.pdf</a:t>
            </a:r>
            <a:endParaRPr lang="ru-RU" u="sng" dirty="0">
              <a:solidFill>
                <a:srgbClr val="0000FF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Заголовок 14"/>
          <p:cNvSpPr>
            <a:spLocks noGrp="1"/>
          </p:cNvSpPr>
          <p:nvPr>
            <p:ph type="title"/>
          </p:nvPr>
        </p:nvSpPr>
        <p:spPr>
          <a:xfrm>
            <a:off x="2133600" y="369085"/>
            <a:ext cx="1097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103793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828800" y="304800"/>
            <a:ext cx="8839200" cy="15890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altLang="ru-RU" sz="2600" b="1" dirty="0">
                <a:solidFill>
                  <a:prstClr val="black"/>
                </a:solidFill>
                <a:latin typeface="Liberation Serif" panose="02020603050405020304" pitchFamily="18" charset="0"/>
                <a:cs typeface="Arial" pitchFamily="34" charset="0"/>
              </a:rPr>
              <a:t>ГБУ СО Центр психолого-педагогической, </a:t>
            </a:r>
            <a:endParaRPr lang="en-US" altLang="ru-RU" sz="2600" b="1" dirty="0">
              <a:solidFill>
                <a:prstClr val="black"/>
              </a:solidFill>
              <a:latin typeface="Liberation Serif" panose="02020603050405020304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ru-RU" altLang="ru-RU" sz="2600" b="1" dirty="0">
                <a:solidFill>
                  <a:prstClr val="black"/>
                </a:solidFill>
                <a:latin typeface="Liberation Serif" panose="02020603050405020304" pitchFamily="18" charset="0"/>
                <a:cs typeface="Arial" pitchFamily="34" charset="0"/>
              </a:rPr>
              <a:t>медицинской и социальной помощи «Ладо»</a:t>
            </a:r>
            <a:endParaRPr lang="en-US" altLang="ru-RU" sz="2600" b="1" dirty="0">
              <a:solidFill>
                <a:prstClr val="black"/>
              </a:solidFill>
              <a:latin typeface="Liberation Serif" panose="02020603050405020304" pitchFamily="18" charset="0"/>
            </a:endParaRP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5447928" y="1556793"/>
            <a:ext cx="4807024" cy="4525963"/>
          </a:xfrm>
          <a:prstGeom prst="rect">
            <a:avLst/>
          </a:prstGeom>
        </p:spPr>
        <p:txBody>
          <a:bodyPr/>
          <a:lstStyle/>
          <a:p>
            <a:pPr marL="342900" indent="-341313">
              <a:lnSpc>
                <a:spcPct val="80000"/>
              </a:lnSpc>
              <a:spcBef>
                <a:spcPts val="10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altLang="ru-RU" sz="900" b="1" dirty="0">
                <a:solidFill>
                  <a:prstClr val="black"/>
                </a:solidFill>
                <a:latin typeface="Calibri"/>
              </a:rPr>
              <a:t> </a:t>
            </a:r>
            <a:endParaRPr lang="en-US" altLang="ru-RU" sz="900" b="1" dirty="0">
              <a:solidFill>
                <a:srgbClr val="000099"/>
              </a:solidFill>
              <a:latin typeface="Corbel" pitchFamily="34" charset="0"/>
            </a:endParaRPr>
          </a:p>
          <a:p>
            <a:pPr marL="342900" indent="-341313">
              <a:lnSpc>
                <a:spcPct val="80000"/>
              </a:lnSpc>
              <a:spcBef>
                <a:spcPts val="10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altLang="ru-RU" sz="1300" dirty="0">
                <a:solidFill>
                  <a:srgbClr val="000099"/>
                </a:solidFill>
                <a:latin typeface="Calibri"/>
                <a:cs typeface="Arial" pitchFamily="34" charset="0"/>
              </a:rPr>
              <a:t> </a:t>
            </a:r>
            <a:endParaRPr lang="ru-RU" sz="2000" b="1" dirty="0">
              <a:solidFill>
                <a:srgbClr val="0070C0"/>
              </a:solidFill>
              <a:latin typeface="Calibri"/>
            </a:endParaRPr>
          </a:p>
          <a:p>
            <a:pPr>
              <a:defRPr/>
            </a:pPr>
            <a:endParaRPr lang="ru-RU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991545" y="1556793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550" indent="-82550" algn="ctr"/>
            <a:r>
              <a:rPr lang="ru-RU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ГБУ СО «ЦППМСП «Ладо»</a:t>
            </a:r>
          </a:p>
          <a:p>
            <a:pPr marL="82550" indent="-82550" algn="ctr"/>
            <a:r>
              <a:rPr lang="ru-RU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 Вы можете обратиться</a:t>
            </a:r>
          </a:p>
          <a:p>
            <a:pPr marL="82550" indent="-82550" algn="ctr"/>
            <a:r>
              <a:rPr lang="ru-RU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по адресу - г. Екатеринбург </a:t>
            </a:r>
          </a:p>
          <a:p>
            <a:pPr marL="82550" indent="-82550" algn="ctr"/>
            <a:r>
              <a:rPr lang="ru-RU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ул. Машиностроителей, 8</a:t>
            </a:r>
          </a:p>
          <a:p>
            <a:pPr marL="82550" indent="-82550" algn="ctr"/>
            <a:r>
              <a:rPr lang="ru-RU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Телефон:</a:t>
            </a:r>
          </a:p>
          <a:p>
            <a:pPr marL="82550" indent="-82550" algn="ctr"/>
            <a:r>
              <a:rPr lang="ru-RU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8 (343) 338-77-48</a:t>
            </a:r>
          </a:p>
          <a:p>
            <a:pPr marL="82550" indent="-82550" algn="ctr"/>
            <a:r>
              <a:rPr lang="ru-RU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8 (922) 100-58-82</a:t>
            </a:r>
          </a:p>
          <a:p>
            <a:pPr marL="82550" indent="-82550" algn="ctr"/>
            <a:r>
              <a:rPr lang="ru-RU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8 (904) 169-65-90</a:t>
            </a:r>
          </a:p>
          <a:p>
            <a:pPr marL="82550" indent="-82550" algn="ctr"/>
            <a:r>
              <a:rPr lang="ru-RU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Электронный адрес:  </a:t>
            </a:r>
          </a:p>
          <a:p>
            <a:pPr marL="82550" indent="-82550" algn="ctr"/>
            <a:r>
              <a:rPr lang="en-US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lado-monitoring@mail.ru</a:t>
            </a:r>
            <a:endParaRPr lang="ru-RU" sz="2400" b="1" dirty="0">
              <a:solidFill>
                <a:prstClr val="black"/>
              </a:solidFill>
              <a:latin typeface="Liberation Serif" panose="02020603050405020304" pitchFamily="18" charset="0"/>
              <a:cs typeface="Times New Roman" pitchFamily="18" charset="0"/>
            </a:endParaRPr>
          </a:p>
          <a:p>
            <a:pPr marL="82550" indent="-82550" algn="ctr"/>
            <a:r>
              <a:rPr lang="ru-RU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Информация на сайте:   </a:t>
            </a:r>
          </a:p>
          <a:p>
            <a:pPr marL="82550" indent="-82550" algn="ctr"/>
            <a:r>
              <a:rPr lang="ru-RU" sz="2400" b="1" dirty="0">
                <a:solidFill>
                  <a:prstClr val="black"/>
                </a:solidFill>
                <a:latin typeface="Liberation Serif" panose="02020603050405020304" pitchFamily="18" charset="0"/>
                <a:cs typeface="Times New Roman" pitchFamily="18" charset="0"/>
              </a:rPr>
              <a:t>http://centerlado.ru/</a:t>
            </a:r>
          </a:p>
        </p:txBody>
      </p:sp>
    </p:spTree>
    <p:extLst>
      <p:ext uri="{BB962C8B-B14F-4D97-AF65-F5344CB8AC3E}">
        <p14:creationId xmlns:p14="http://schemas.microsoft.com/office/powerpoint/2010/main" xmlns="" val="299142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98365594"/>
              </p:ext>
            </p:extLst>
          </p:nvPr>
        </p:nvGraphicFramePr>
        <p:xfrm>
          <a:off x="1930400" y="1762126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Заголовок 14"/>
          <p:cNvSpPr>
            <a:spLocks noGrp="1"/>
          </p:cNvSpPr>
          <p:nvPr>
            <p:ph type="title"/>
          </p:nvPr>
        </p:nvSpPr>
        <p:spPr>
          <a:xfrm>
            <a:off x="2133600" y="369085"/>
            <a:ext cx="1097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196919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4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34408067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Заголовок 14"/>
          <p:cNvSpPr>
            <a:spLocks noGrp="1"/>
          </p:cNvSpPr>
          <p:nvPr>
            <p:ph type="title"/>
          </p:nvPr>
        </p:nvSpPr>
        <p:spPr>
          <a:xfrm>
            <a:off x="2133600" y="369085"/>
            <a:ext cx="1097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276249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Заголовок 14"/>
          <p:cNvSpPr>
            <a:spLocks noGrp="1"/>
          </p:cNvSpPr>
          <p:nvPr>
            <p:ph type="title"/>
          </p:nvPr>
        </p:nvSpPr>
        <p:spPr>
          <a:xfrm>
            <a:off x="2133600" y="369085"/>
            <a:ext cx="1097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endParaRPr lang="ru-RU" sz="14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016562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14105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6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Заголовок 14"/>
          <p:cNvSpPr>
            <a:spLocks noGrp="1"/>
          </p:cNvSpPr>
          <p:nvPr>
            <p:ph type="title"/>
          </p:nvPr>
        </p:nvSpPr>
        <p:spPr>
          <a:xfrm>
            <a:off x="2133600" y="369085"/>
            <a:ext cx="1097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Министерство образования  и молодежной политики </a:t>
            </a:r>
            <a:b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 </a:t>
            </a: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kern="1400" dirty="0">
                <a:solidFill>
                  <a:srgbClr val="000000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400" b="1" kern="1400" dirty="0">
                <a:solidFill>
                  <a:srgbClr val="2B448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«Центр психолого-педагогической, медицинской и социальной помощи «Ладо»</a:t>
            </a:r>
            <a:endParaRPr lang="ru-RU" sz="14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98089023"/>
              </p:ext>
            </p:extLst>
          </p:nvPr>
        </p:nvGraphicFramePr>
        <p:xfrm>
          <a:off x="2276474" y="1714500"/>
          <a:ext cx="8212013" cy="4435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7802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2" y="260649"/>
            <a:ext cx="8229600" cy="1292089"/>
          </a:xfrm>
        </p:spPr>
        <p:txBody>
          <a:bodyPr>
            <a:noAutofit/>
          </a:bodyPr>
          <a:lstStyle/>
          <a:p>
            <a:r>
              <a:rPr lang="ru-RU" sz="1800" b="1" dirty="0">
                <a:latin typeface="Liberation Serif" panose="02020603050405020304" pitchFamily="18" charset="0"/>
              </a:rPr>
              <a:t>Рейтинг муниципальных образований </a:t>
            </a:r>
            <a:br>
              <a:rPr lang="ru-RU" sz="1800" b="1" dirty="0">
                <a:latin typeface="Liberation Serif" panose="02020603050405020304" pitchFamily="18" charset="0"/>
              </a:rPr>
            </a:br>
            <a:r>
              <a:rPr lang="ru-RU" sz="1800" b="1" dirty="0">
                <a:latin typeface="Liberation Serif" panose="02020603050405020304" pitchFamily="18" charset="0"/>
              </a:rPr>
              <a:t>Западного управленческого округа Свердловской области </a:t>
            </a:r>
            <a:br>
              <a:rPr lang="ru-RU" sz="1800" b="1" dirty="0">
                <a:latin typeface="Liberation Serif" panose="02020603050405020304" pitchFamily="18" charset="0"/>
              </a:rPr>
            </a:br>
            <a:r>
              <a:rPr lang="ru-RU" sz="1800" b="1" dirty="0">
                <a:latin typeface="Liberation Serif" panose="02020603050405020304" pitchFamily="18" charset="0"/>
              </a:rPr>
              <a:t>по количеству респондентов, принявших участие в </a:t>
            </a:r>
            <a:br>
              <a:rPr lang="ru-RU" sz="1800" b="1" dirty="0">
                <a:latin typeface="Liberation Serif" panose="02020603050405020304" pitchFamily="18" charset="0"/>
              </a:rPr>
            </a:br>
            <a:r>
              <a:rPr lang="ru-RU" sz="1800" b="1" dirty="0">
                <a:latin typeface="Liberation Serif" panose="02020603050405020304" pitchFamily="18" charset="0"/>
              </a:rPr>
              <a:t>социально-психологическом тестировании в  2019-2020 учебном году</a:t>
            </a:r>
            <a:r>
              <a:rPr lang="ru-RU" sz="1800" dirty="0">
                <a:latin typeface="Liberation Serif" panose="02020603050405020304" pitchFamily="18" charset="0"/>
              </a:rPr>
              <a:t/>
            </a:r>
            <a:br>
              <a:rPr lang="ru-RU" sz="1800" dirty="0">
                <a:latin typeface="Liberation Serif" panose="02020603050405020304" pitchFamily="18" charset="0"/>
              </a:rPr>
            </a:br>
            <a:endParaRPr lang="ru-RU" sz="1800" dirty="0"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7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34153994"/>
              </p:ext>
            </p:extLst>
          </p:nvPr>
        </p:nvGraphicFramePr>
        <p:xfrm>
          <a:off x="1981202" y="1531142"/>
          <a:ext cx="8229598" cy="592459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018454">
                  <a:extLst>
                    <a:ext uri="{9D8B030D-6E8A-4147-A177-3AD203B41FA5}">
                      <a16:colId xmlns:a16="http://schemas.microsoft.com/office/drawing/2014/main" xmlns="" val="1793057416"/>
                    </a:ext>
                  </a:extLst>
                </a:gridCol>
                <a:gridCol w="3618676">
                  <a:extLst>
                    <a:ext uri="{9D8B030D-6E8A-4147-A177-3AD203B41FA5}">
                      <a16:colId xmlns:a16="http://schemas.microsoft.com/office/drawing/2014/main" xmlns="" val="1447833488"/>
                    </a:ext>
                  </a:extLst>
                </a:gridCol>
                <a:gridCol w="269756">
                  <a:extLst>
                    <a:ext uri="{9D8B030D-6E8A-4147-A177-3AD203B41FA5}">
                      <a16:colId xmlns:a16="http://schemas.microsoft.com/office/drawing/2014/main" xmlns="" val="1684121871"/>
                    </a:ext>
                  </a:extLst>
                </a:gridCol>
                <a:gridCol w="3161098">
                  <a:extLst>
                    <a:ext uri="{9D8B030D-6E8A-4147-A177-3AD203B41FA5}">
                      <a16:colId xmlns:a16="http://schemas.microsoft.com/office/drawing/2014/main" xmlns="" val="3101042264"/>
                    </a:ext>
                  </a:extLst>
                </a:gridCol>
                <a:gridCol w="161614">
                  <a:extLst>
                    <a:ext uri="{9D8B030D-6E8A-4147-A177-3AD203B41FA5}">
                      <a16:colId xmlns:a16="http://schemas.microsoft.com/office/drawing/2014/main" xmlns="" val="3972271709"/>
                    </a:ext>
                  </a:extLst>
                </a:gridCol>
              </a:tblGrid>
              <a:tr h="60171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№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Муниципальный округ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Кол-во участников тестирования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26054922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% от кол-ва лиц, подлежащих тестированию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430219513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Бисертский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ГО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100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490632074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2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Верхняя Пышма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99,3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24803512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3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Шалинский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ГО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98,3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862923055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4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Ревда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96,6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007908374"/>
                  </a:ext>
                </a:extLst>
              </a:tr>
              <a:tr h="3481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5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МО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Красноуфимский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округ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96,2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836632555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6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Среднеуральск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95,3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551495224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7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Ачитский ГО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93,9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651722006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8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Артинский ГО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93,6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528779759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9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Красноуфимск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92,5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401008655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10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Дегтярск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92,4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739820763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11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Полевской ГО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91,6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770498200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12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Нижнесергинский район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90,1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13883234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13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 Староуткинск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89,9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246532556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14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Первоуральск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87,8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65495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41496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2" y="260649"/>
            <a:ext cx="8229600" cy="1292089"/>
          </a:xfrm>
        </p:spPr>
        <p:txBody>
          <a:bodyPr>
            <a:noAutofit/>
          </a:bodyPr>
          <a:lstStyle/>
          <a:p>
            <a:r>
              <a:rPr lang="ru-RU" sz="1800" b="1" dirty="0">
                <a:latin typeface="Liberation Serif" panose="02020603050405020304" pitchFamily="18" charset="0"/>
              </a:rPr>
              <a:t>Рейтинг муниципальных образований </a:t>
            </a:r>
            <a:br>
              <a:rPr lang="ru-RU" sz="1800" b="1" dirty="0">
                <a:latin typeface="Liberation Serif" panose="02020603050405020304" pitchFamily="18" charset="0"/>
              </a:rPr>
            </a:br>
            <a:r>
              <a:rPr lang="ru-RU" sz="1800" b="1" dirty="0">
                <a:latin typeface="Liberation Serif" panose="02020603050405020304" pitchFamily="18" charset="0"/>
              </a:rPr>
              <a:t>Северного управленческого округа Свердловской области </a:t>
            </a:r>
            <a:br>
              <a:rPr lang="ru-RU" sz="1800" b="1" dirty="0">
                <a:latin typeface="Liberation Serif" panose="02020603050405020304" pitchFamily="18" charset="0"/>
              </a:rPr>
            </a:br>
            <a:r>
              <a:rPr lang="ru-RU" sz="1800" b="1" dirty="0">
                <a:latin typeface="Liberation Serif" panose="02020603050405020304" pitchFamily="18" charset="0"/>
              </a:rPr>
              <a:t>по количеству респондентов, принявших участие в </a:t>
            </a:r>
            <a:br>
              <a:rPr lang="ru-RU" sz="1800" b="1" dirty="0">
                <a:latin typeface="Liberation Serif" panose="02020603050405020304" pitchFamily="18" charset="0"/>
              </a:rPr>
            </a:br>
            <a:r>
              <a:rPr lang="ru-RU" sz="1800" b="1" dirty="0">
                <a:latin typeface="Liberation Serif" panose="02020603050405020304" pitchFamily="18" charset="0"/>
              </a:rPr>
              <a:t>социально-психологическом тестировании в  2019-2020 учебном году</a:t>
            </a:r>
            <a:r>
              <a:rPr lang="ru-RU" sz="1800" dirty="0">
                <a:latin typeface="Liberation Serif" panose="02020603050405020304" pitchFamily="18" charset="0"/>
              </a:rPr>
              <a:t/>
            </a:r>
            <a:br>
              <a:rPr lang="ru-RU" sz="1800" dirty="0">
                <a:latin typeface="Liberation Serif" panose="02020603050405020304" pitchFamily="18" charset="0"/>
              </a:rPr>
            </a:br>
            <a:endParaRPr lang="ru-RU" sz="1800" dirty="0"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96482907"/>
              </p:ext>
            </p:extLst>
          </p:nvPr>
        </p:nvGraphicFramePr>
        <p:xfrm>
          <a:off x="1981203" y="1612551"/>
          <a:ext cx="8435277" cy="495751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119786">
                  <a:extLst>
                    <a:ext uri="{9D8B030D-6E8A-4147-A177-3AD203B41FA5}">
                      <a16:colId xmlns:a16="http://schemas.microsoft.com/office/drawing/2014/main" xmlns="" val="3710834980"/>
                    </a:ext>
                  </a:extLst>
                </a:gridCol>
                <a:gridCol w="3673917">
                  <a:extLst>
                    <a:ext uri="{9D8B030D-6E8A-4147-A177-3AD203B41FA5}">
                      <a16:colId xmlns:a16="http://schemas.microsoft.com/office/drawing/2014/main" xmlns="" val="1111777873"/>
                    </a:ext>
                  </a:extLst>
                </a:gridCol>
                <a:gridCol w="274561">
                  <a:extLst>
                    <a:ext uri="{9D8B030D-6E8A-4147-A177-3AD203B41FA5}">
                      <a16:colId xmlns:a16="http://schemas.microsoft.com/office/drawing/2014/main" xmlns="" val="3522288065"/>
                    </a:ext>
                  </a:extLst>
                </a:gridCol>
                <a:gridCol w="3208282">
                  <a:extLst>
                    <a:ext uri="{9D8B030D-6E8A-4147-A177-3AD203B41FA5}">
                      <a16:colId xmlns:a16="http://schemas.microsoft.com/office/drawing/2014/main" xmlns="" val="1017096340"/>
                    </a:ext>
                  </a:extLst>
                </a:gridCol>
                <a:gridCol w="158731">
                  <a:extLst>
                    <a:ext uri="{9D8B030D-6E8A-4147-A177-3AD203B41FA5}">
                      <a16:colId xmlns:a16="http://schemas.microsoft.com/office/drawing/2014/main" xmlns="" val="520040287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№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Муниципальный округ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Кол-во участников тестирования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 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5534549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% от кол-ва лиц, подлежащих тестированию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6731881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«город Лесной»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99,2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0118423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2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Североуральский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ГО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95,7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7411059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3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Карпинск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93,5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5419455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4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Сосьвинский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ГО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92,8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6442975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5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Гаринский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ГО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92,1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0033148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6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Серовский ГО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92,0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876865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7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Верхотурский 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91,4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592658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8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Нижнетуринский ГО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91,2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7267433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9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Пелым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91,0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1069062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10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Волчанский ГО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90,9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0068895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11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Качканарский ГО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90,5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5476909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12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Краснотурьинск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88,9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002690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13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ГО Красноуральск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88,1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879265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14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Новолялинский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ГО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81,4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609157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15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Ивдельский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 ГО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70,1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9519492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08078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2" y="260649"/>
            <a:ext cx="8229600" cy="1292089"/>
          </a:xfrm>
        </p:spPr>
        <p:txBody>
          <a:bodyPr>
            <a:noAutofit/>
          </a:bodyPr>
          <a:lstStyle/>
          <a:p>
            <a:r>
              <a:rPr lang="ru-RU" sz="1800" b="1" dirty="0">
                <a:latin typeface="Liberation Serif" panose="02020603050405020304" pitchFamily="18" charset="0"/>
              </a:rPr>
              <a:t>              Рейтинг районных управлений образований города Екатеринбурга     по количеству респондентов, принявших участие в </a:t>
            </a:r>
            <a:br>
              <a:rPr lang="ru-RU" sz="1800" b="1" dirty="0">
                <a:latin typeface="Liberation Serif" panose="02020603050405020304" pitchFamily="18" charset="0"/>
              </a:rPr>
            </a:br>
            <a:r>
              <a:rPr lang="ru-RU" sz="1800" b="1" dirty="0">
                <a:latin typeface="Liberation Serif" panose="02020603050405020304" pitchFamily="18" charset="0"/>
              </a:rPr>
              <a:t>социально-психологическом тестировании </a:t>
            </a:r>
            <a:br>
              <a:rPr lang="ru-RU" sz="1800" b="1" dirty="0">
                <a:latin typeface="Liberation Serif" panose="02020603050405020304" pitchFamily="18" charset="0"/>
              </a:rPr>
            </a:br>
            <a:r>
              <a:rPr lang="ru-RU" sz="1800" b="1" dirty="0">
                <a:latin typeface="Liberation Serif" panose="02020603050405020304" pitchFamily="18" charset="0"/>
              </a:rPr>
              <a:t>в  2019-2020 учебном году</a:t>
            </a:r>
            <a:br>
              <a:rPr lang="ru-RU" sz="1800" b="1" dirty="0">
                <a:latin typeface="Liberation Serif" panose="02020603050405020304" pitchFamily="18" charset="0"/>
              </a:rPr>
            </a:br>
            <a:endParaRPr lang="ru-RU" sz="1800" b="1" dirty="0"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45373794"/>
              </p:ext>
            </p:extLst>
          </p:nvPr>
        </p:nvGraphicFramePr>
        <p:xfrm>
          <a:off x="1981202" y="1710404"/>
          <a:ext cx="8229598" cy="487795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73828">
                  <a:extLst>
                    <a:ext uri="{9D8B030D-6E8A-4147-A177-3AD203B41FA5}">
                      <a16:colId xmlns:a16="http://schemas.microsoft.com/office/drawing/2014/main" xmlns="" val="601642223"/>
                    </a:ext>
                  </a:extLst>
                </a:gridCol>
                <a:gridCol w="3702989">
                  <a:extLst>
                    <a:ext uri="{9D8B030D-6E8A-4147-A177-3AD203B41FA5}">
                      <a16:colId xmlns:a16="http://schemas.microsoft.com/office/drawing/2014/main" xmlns="" val="3446665164"/>
                    </a:ext>
                  </a:extLst>
                </a:gridCol>
                <a:gridCol w="267867">
                  <a:extLst>
                    <a:ext uri="{9D8B030D-6E8A-4147-A177-3AD203B41FA5}">
                      <a16:colId xmlns:a16="http://schemas.microsoft.com/office/drawing/2014/main" xmlns="" val="1364812174"/>
                    </a:ext>
                  </a:extLst>
                </a:gridCol>
                <a:gridCol w="3130054">
                  <a:extLst>
                    <a:ext uri="{9D8B030D-6E8A-4147-A177-3AD203B41FA5}">
                      <a16:colId xmlns:a16="http://schemas.microsoft.com/office/drawing/2014/main" xmlns="" val="122355420"/>
                    </a:ext>
                  </a:extLst>
                </a:gridCol>
                <a:gridCol w="154860">
                  <a:extLst>
                    <a:ext uri="{9D8B030D-6E8A-4147-A177-3AD203B41FA5}">
                      <a16:colId xmlns:a16="http://schemas.microsoft.com/office/drawing/2014/main" xmlns="" val="2572883579"/>
                    </a:ext>
                  </a:extLst>
                </a:gridCol>
              </a:tblGrid>
              <a:tr h="70321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№ п/п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Управление образования 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Кол-во участников тестирования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 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6800813"/>
                  </a:ext>
                </a:extLst>
              </a:tr>
              <a:tr h="4928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% от кол-ва лиц, подлежащих тестированию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728336971"/>
                  </a:ext>
                </a:extLst>
              </a:tr>
              <a:tr h="492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1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Чкаловский район г. Екатеринбурга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98,6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508188728"/>
                  </a:ext>
                </a:extLst>
              </a:tr>
              <a:tr h="492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2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Верх-Исетский район г. Екатеринбурга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95,5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563418880"/>
                  </a:ext>
                </a:extLst>
              </a:tr>
              <a:tr h="492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3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Орджоникидзевский район г. Екатеринбурга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92,7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374050909"/>
                  </a:ext>
                </a:extLst>
              </a:tr>
              <a:tr h="492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4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Октябрьский район г. Екатеринбурга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91,8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043752135"/>
                  </a:ext>
                </a:extLst>
              </a:tr>
              <a:tr h="492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5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Железнодорожный район г. Екатеринбурга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91,7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646734615"/>
                  </a:ext>
                </a:extLst>
              </a:tr>
              <a:tr h="492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6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Кировский район г. Екатеринбурга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90,6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254284640"/>
                  </a:ext>
                </a:extLst>
              </a:tr>
              <a:tr h="492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Liberation Serif" panose="02020603050405020304" pitchFamily="18" charset="0"/>
                        </a:rPr>
                        <a:t>7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Ленинский район г. Екатеринбурга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</a:rPr>
                        <a:t>89,8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522569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4162984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5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9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0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1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1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8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18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1185</Words>
  <Application>Microsoft Office PowerPoint</Application>
  <PresentationFormat>Произвольный</PresentationFormat>
  <Paragraphs>483</Paragraphs>
  <Slides>25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16</vt:i4>
      </vt:variant>
      <vt:variant>
        <vt:lpstr>Заголовки слайдов</vt:lpstr>
      </vt:variant>
      <vt:variant>
        <vt:i4>25</vt:i4>
      </vt:variant>
    </vt:vector>
  </HeadingPairs>
  <TitlesOfParts>
    <vt:vector size="41" baseType="lpstr">
      <vt:lpstr>1_Тема Office</vt:lpstr>
      <vt:lpstr>2_Тема Office</vt:lpstr>
      <vt:lpstr>6_Тема Office</vt:lpstr>
      <vt:lpstr>7_Тема Office</vt:lpstr>
      <vt:lpstr>8_Тема Office</vt:lpstr>
      <vt:lpstr>17_Тема Office</vt:lpstr>
      <vt:lpstr>18_Тема Office</vt:lpstr>
      <vt:lpstr>Тема Office</vt:lpstr>
      <vt:lpstr>3_Тема Office</vt:lpstr>
      <vt:lpstr>4_Тема Office</vt:lpstr>
      <vt:lpstr>5_Тема Office</vt:lpstr>
      <vt:lpstr>9_Тема Office</vt:lpstr>
      <vt:lpstr>10_Тема Office</vt:lpstr>
      <vt:lpstr>11_Тема Office</vt:lpstr>
      <vt:lpstr>12_Тема Office</vt:lpstr>
      <vt:lpstr>13_Тема Office</vt:lpstr>
      <vt:lpstr>                                     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   </vt:lpstr>
      <vt:lpstr>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</vt:lpstr>
      <vt:lpstr>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</vt:lpstr>
      <vt:lpstr>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</vt:lpstr>
      <vt:lpstr>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</vt:lpstr>
      <vt:lpstr>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</vt:lpstr>
      <vt:lpstr>Рейтинг муниципальных образований  Западного управленческого округа Свердловской области  по количеству респондентов, принявших участие в  социально-психологическом тестировании в  2019-2020 учебном году </vt:lpstr>
      <vt:lpstr>Рейтинг муниципальных образований  Северного управленческого округа Свердловской области  по количеству респондентов, принявших участие в  социально-психологическом тестировании в  2019-2020 учебном году </vt:lpstr>
      <vt:lpstr>              Рейтинг районных управлений образований города Екатеринбурга     по количеству респондентов, принявших участие в  социально-психологическом тестировании  в  2019-2020 учебном году </vt:lpstr>
      <vt:lpstr>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</vt:lpstr>
      <vt:lpstr>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</vt:lpstr>
      <vt:lpstr>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</vt:lpstr>
      <vt:lpstr>Рейтинг муниципальных образований Западного  управленческого округа Свердловской области с явной рискогенностью социально-психологических условий </vt:lpstr>
      <vt:lpstr>Рейтинг муниципальных образований Северного  управленческого округа Свердловской области с явной рискогенностью социально-психологических условий </vt:lpstr>
      <vt:lpstr>Рейтинг районных управлений образований  города Екатеринбурга  с явной рискогенностью  социально-психологических условий </vt:lpstr>
      <vt:lpstr>КОМПЛЕКСНАЯ МОДЕЛЬ ПРОФИЛАКТИКИ ДЕВИАНТНОГО ПОВЕДЕНИЯ ЧЕРЕЗ ФОРМИРОВАНИЕ ПОЗИТИВНОЙ И УСТОЙЧИВОЙ «Я-КОНЦЕПЦИИ»</vt:lpstr>
      <vt:lpstr>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</vt:lpstr>
      <vt:lpstr>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</vt:lpstr>
      <vt:lpstr> Этапы организации и проведения  социально-психологического тестирования  по единой методике   </vt:lpstr>
      <vt:lpstr>Приказы по ЕМ СПТ  в 2020/2021 учебном году</vt:lpstr>
      <vt:lpstr>Порядок действий образовательных организаций при проведении СПТ в 2020/2021 учебном году </vt:lpstr>
      <vt:lpstr>   Нормативно-правовое обеспечение проведения  социально-психологического тестирования обучающихся образовательных организаций по единой методике   </vt:lpstr>
      <vt:lpstr>Методические рекомендации по  мотивационной кампании с участниками  образовательного процесса</vt:lpstr>
      <vt:lpstr>Министерство образования  и молодежной политики  Свердловской области                Государственное бюджетное учреждение Свердловской области                   «Центр психолого-педагогической, медицинской и социальной помощи «Ладо»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учитель</cp:lastModifiedBy>
  <cp:revision>56</cp:revision>
  <cp:lastPrinted>2020-08-24T05:09:54Z</cp:lastPrinted>
  <dcterms:created xsi:type="dcterms:W3CDTF">2020-08-20T09:06:17Z</dcterms:created>
  <dcterms:modified xsi:type="dcterms:W3CDTF">2020-08-26T04:30:24Z</dcterms:modified>
</cp:coreProperties>
</file>