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0" r:id="rId3"/>
    <p:sldId id="257" r:id="rId4"/>
    <p:sldId id="258" r:id="rId5"/>
    <p:sldId id="259" r:id="rId6"/>
    <p:sldId id="269" r:id="rId7"/>
    <p:sldId id="263" r:id="rId8"/>
    <p:sldId id="264" r:id="rId9"/>
    <p:sldId id="271" r:id="rId10"/>
    <p:sldId id="261" r:id="rId11"/>
    <p:sldId id="272" r:id="rId12"/>
    <p:sldId id="265" r:id="rId13"/>
    <p:sldId id="273" r:id="rId14"/>
    <p:sldId id="266" r:id="rId15"/>
    <p:sldId id="262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153" autoAdjust="0"/>
    <p:restoredTop sz="94670" autoAdjust="0"/>
  </p:normalViewPr>
  <p:slideViewPr>
    <p:cSldViewPr>
      <p:cViewPr>
        <p:scale>
          <a:sx n="91" d="100"/>
          <a:sy n="91" d="100"/>
        </p:scale>
        <p:origin x="-780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9"/>
          <p:cNvSpPr/>
          <p:nvPr/>
        </p:nvSpPr>
        <p:spPr>
          <a:xfrm rot="20707748">
            <a:off x="-617538" y="-652463"/>
            <a:ext cx="6664326" cy="3943351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1"/>
          <p:cNvSpPr/>
          <p:nvPr/>
        </p:nvSpPr>
        <p:spPr>
          <a:xfrm rot="20707748">
            <a:off x="6167438" y="-441325"/>
            <a:ext cx="3127375" cy="2425700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0"/>
          <p:cNvSpPr/>
          <p:nvPr/>
        </p:nvSpPr>
        <p:spPr>
          <a:xfrm rot="20707748">
            <a:off x="7143750" y="2001838"/>
            <a:ext cx="2679700" cy="4945062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8"/>
          <p:cNvSpPr/>
          <p:nvPr/>
        </p:nvSpPr>
        <p:spPr>
          <a:xfrm rot="20707748">
            <a:off x="-206375" y="3322638"/>
            <a:ext cx="7378700" cy="4557712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/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742113" y="2312988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AD79E55-243C-4BFA-9CA4-7D21A0650F88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6551613" y="1528763"/>
            <a:ext cx="24653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6451600" y="1162050"/>
            <a:ext cx="2133600" cy="42068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FF490A-E1F4-449E-8C76-9B9311C40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95350" y="-766763"/>
            <a:ext cx="8332788" cy="5894388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20707748">
            <a:off x="65088" y="5089525"/>
            <a:ext cx="8528050" cy="2911475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8534400" y="3840163"/>
            <a:ext cx="1011238" cy="2994025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7588250" y="-322263"/>
            <a:ext cx="1976438" cy="407352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996113" y="6238875"/>
            <a:ext cx="1524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2CC14-6EC7-41E9-80DD-E77E718C7C92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5321300" y="6094413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8181975" y="3246438"/>
            <a:ext cx="9080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3F14A31-5624-4F9C-B61E-24331E2F3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82650" y="-625475"/>
            <a:ext cx="7440613" cy="7346950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20707748">
            <a:off x="3227388" y="6273800"/>
            <a:ext cx="4395787" cy="1168400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7659688" y="5459413"/>
            <a:ext cx="1709737" cy="1538287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6665913" y="-490538"/>
            <a:ext cx="3067050" cy="5811838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C3EFBC7-3BDB-4C24-ADF0-9137225B7167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4997450" y="6188075"/>
            <a:ext cx="238125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8EFFB81-86D1-4B86-9054-D62586CE8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688" y="608013"/>
            <a:ext cx="1789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AB42-2AE9-4141-8EDF-5394EF7B7AC2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563" y="6176963"/>
            <a:ext cx="2392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238" y="300038"/>
            <a:ext cx="2287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9B664-5BEE-4F42-AAEB-5CACDA7BD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/>
          <p:cNvSpPr/>
          <p:nvPr/>
        </p:nvSpPr>
        <p:spPr>
          <a:xfrm rot="900000">
            <a:off x="-57150" y="-1017588"/>
            <a:ext cx="7412038" cy="3438526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7"/>
          <p:cNvSpPr/>
          <p:nvPr/>
        </p:nvSpPr>
        <p:spPr>
          <a:xfrm rot="900000">
            <a:off x="-776288" y="2417763"/>
            <a:ext cx="6997701" cy="5080000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8"/>
          <p:cNvSpPr/>
          <p:nvPr/>
        </p:nvSpPr>
        <p:spPr>
          <a:xfrm rot="900000">
            <a:off x="6337300" y="3775075"/>
            <a:ext cx="3103563" cy="3544888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ounded Rectangle 19"/>
          <p:cNvSpPr/>
          <p:nvPr/>
        </p:nvSpPr>
        <p:spPr>
          <a:xfrm rot="900000">
            <a:off x="7327900" y="-104775"/>
            <a:ext cx="2351088" cy="3821113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638" y="3760788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EA8C58C-B297-4CC0-8348-694752E3ABF0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438" y="3170238"/>
            <a:ext cx="1927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7088" y="2660650"/>
            <a:ext cx="6826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855C494-022D-42D9-8EA2-8F5EC082D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7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8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9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6525" y="5888038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C3AA202-10E2-4BC1-8792-16661C0AC005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054475" y="5494338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3563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2661427-6054-4CA8-8F86-DC9B2C37E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2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53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54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55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E75952D-84C3-4491-8D7C-F1EECEB9CCEF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>
          <a:xfrm rot="20700000">
            <a:off x="4051300" y="5495925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C7F9F40-3BBA-4E83-B522-E06446070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0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21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22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23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2275" y="612775"/>
            <a:ext cx="1792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75A87-B223-436E-8C5A-A1B9E29CFC3F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963" y="6100763"/>
            <a:ext cx="30511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2063" y="301625"/>
            <a:ext cx="2286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7E429-7B28-4C4D-A403-63122B872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 rot="900000">
            <a:off x="-371475" y="-1217613"/>
            <a:ext cx="8577263" cy="6343651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ounded Rectangle 12"/>
          <p:cNvSpPr/>
          <p:nvPr/>
        </p:nvSpPr>
        <p:spPr>
          <a:xfrm rot="900000">
            <a:off x="-449263" y="5208588"/>
            <a:ext cx="7470776" cy="2486025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13"/>
          <p:cNvSpPr/>
          <p:nvPr/>
        </p:nvSpPr>
        <p:spPr>
          <a:xfrm rot="900000">
            <a:off x="7192963" y="6483350"/>
            <a:ext cx="1931987" cy="63500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14"/>
          <p:cNvSpPr/>
          <p:nvPr/>
        </p:nvSpPr>
        <p:spPr>
          <a:xfrm rot="900000">
            <a:off x="8126413" y="92075"/>
            <a:ext cx="1879600" cy="6415088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575" y="592772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6CFC8A7-9293-43B2-BA30-F5FA5D66CD7E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550" y="5988050"/>
            <a:ext cx="3124200" cy="293688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363" y="5570538"/>
            <a:ext cx="715962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4F2AD99-C468-49EA-841D-1A55087D8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2"/>
          <p:cNvSpPr/>
          <p:nvPr/>
        </p:nvSpPr>
        <p:spPr>
          <a:xfrm rot="20707748">
            <a:off x="-896938" y="-623888"/>
            <a:ext cx="7286626" cy="60404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65088" y="5378450"/>
            <a:ext cx="7442200" cy="2476500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7661275" y="5459413"/>
            <a:ext cx="1708150" cy="1538287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5"/>
          <p:cNvSpPr/>
          <p:nvPr/>
        </p:nvSpPr>
        <p:spPr>
          <a:xfrm rot="20707748">
            <a:off x="6673850" y="-490538"/>
            <a:ext cx="3059113" cy="5810251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 algn="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/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316075-655B-4C8D-B0ED-115887B78D1D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264025" y="6099175"/>
            <a:ext cx="3062288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2C92CB7-0AA4-4697-BDA5-92CA09E122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 rot="900000">
            <a:off x="-533400" y="-979488"/>
            <a:ext cx="6672263" cy="6821488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5"/>
          <p:cNvSpPr/>
          <p:nvPr/>
        </p:nvSpPr>
        <p:spPr>
          <a:xfrm rot="900000">
            <a:off x="-284163" y="5969000"/>
            <a:ext cx="5300663" cy="1497013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6"/>
          <p:cNvSpPr/>
          <p:nvPr/>
        </p:nvSpPr>
        <p:spPr>
          <a:xfrm rot="900000">
            <a:off x="6931025" y="-242888"/>
            <a:ext cx="2433638" cy="1384301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7"/>
          <p:cNvSpPr/>
          <p:nvPr/>
        </p:nvSpPr>
        <p:spPr>
          <a:xfrm rot="900000">
            <a:off x="5899150" y="1282700"/>
            <a:ext cx="3843338" cy="61785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/>
          <a:lstStyle>
            <a:lvl1pPr algn="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/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938" y="571500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2DEE610-6BFE-4155-80F7-9D9E97B97339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700" y="5162550"/>
            <a:ext cx="297656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913" y="390525"/>
            <a:ext cx="19621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55DA257-826C-4817-B880-7A6CD37EE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can1080Base.png"/>
          <p:cNvPicPr>
            <a:picLocks noChangeAspect="1"/>
          </p:cNvPicPr>
          <p:nvPr/>
        </p:nvPicPr>
        <p:blipFill>
          <a:blip r:embed="rId13">
            <a:lum bright="-3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893" y="2807493"/>
            <a:ext cx="5321300" cy="18399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613" cy="4783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0015BC5D-C5AB-4C94-A7F9-F2ED6597AB72}" type="datetimeFigureOut">
              <a:rPr lang="ru-RU"/>
              <a:pPr>
                <a:defRPr/>
              </a:pPr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0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788" y="5318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5CEFA7-0F67-430C-91EB-BD2772EE2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0250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6963" indent="-319088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10" Type="http://schemas.openxmlformats.org/officeDocument/2006/relationships/slide" Target="slide15.xml"/><Relationship Id="rId4" Type="http://schemas.openxmlformats.org/officeDocument/2006/relationships/image" Target="../media/image24.jpeg"/><Relationship Id="rId9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32.jpeg"/><Relationship Id="rId7" Type="http://schemas.openxmlformats.org/officeDocument/2006/relationships/slide" Target="slide4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slide" Target="slide15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7" Type="http://schemas.openxmlformats.org/officeDocument/2006/relationships/slide" Target="slide3.xml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wmf"/><Relationship Id="rId5" Type="http://schemas.openxmlformats.org/officeDocument/2006/relationships/image" Target="../media/image50.jpeg"/><Relationship Id="rId4" Type="http://schemas.openxmlformats.org/officeDocument/2006/relationships/image" Target="../media/image49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1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5.gif"/><Relationship Id="rId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5.xml"/><Relationship Id="rId7" Type="http://schemas.openxmlformats.org/officeDocument/2006/relationships/image" Target="../media/image10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gif"/><Relationship Id="rId5" Type="http://schemas.openxmlformats.org/officeDocument/2006/relationships/image" Target="../media/image8.wmf"/><Relationship Id="rId10" Type="http://schemas.openxmlformats.org/officeDocument/2006/relationships/image" Target="../media/image13.jpeg"/><Relationship Id="rId4" Type="http://schemas.openxmlformats.org/officeDocument/2006/relationships/image" Target="../media/image7.wmf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6" descr="C:\Users\Дом\Pictures\физика эб\denenergetik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115888"/>
            <a:ext cx="66897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96875" y="3789363"/>
            <a:ext cx="7772400" cy="3343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/>
              <a:t>Электробезопасность – </a:t>
            </a:r>
            <a:br>
              <a:rPr lang="ru-RU" sz="4800" dirty="0"/>
            </a:br>
            <a:r>
              <a:rPr lang="ru-RU" sz="4800" dirty="0" smtClean="0"/>
              <a:t>правила </a:t>
            </a:r>
            <a:r>
              <a:rPr lang="ru-RU" sz="4800" dirty="0"/>
              <a:t>без исключений!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088" y="692150"/>
            <a:ext cx="7772400" cy="15097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600" smtClean="0">
                <a:effectLst>
                  <a:outerShdw blurRad="38100" dist="38100" dir="2700000" algn="tl">
                    <a:srgbClr val="318FC5"/>
                  </a:outerShdw>
                </a:effectLst>
              </a:rPr>
              <a:t>Урок для обучающихся</a:t>
            </a:r>
            <a:r>
              <a:rPr lang="ru-RU" sz="2600" smtClean="0">
                <a:effectLst>
                  <a:outerShdw blurRad="38100" dist="38100" dir="2700000" algn="tl">
                    <a:srgbClr val="318FC5"/>
                  </a:outerShdw>
                </a:effectLst>
                <a:latin typeface="Arial" charset="0"/>
              </a:rPr>
              <a:t> МАОУ СОШ 163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smtClean="0">
                <a:effectLst>
                  <a:outerShdw blurRad="38100" dist="38100" dir="2700000" algn="tl">
                    <a:srgbClr val="318FC5"/>
                  </a:outerShdw>
                </a:effectLst>
              </a:rPr>
              <a:t>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600" smtClean="0">
                <a:effectLst>
                  <a:outerShdw blurRad="38100" dist="38100" dir="2700000" algn="tl">
                    <a:srgbClr val="318FC5"/>
                  </a:outerShdw>
                </a:effectLst>
              </a:rPr>
              <a:t>Разработан</a:t>
            </a:r>
            <a:r>
              <a:rPr lang="ru-RU" sz="2600" smtClean="0">
                <a:effectLst>
                  <a:outerShdw blurRad="38100" dist="38100" dir="2700000" algn="tl">
                    <a:srgbClr val="318FC5"/>
                  </a:outerShdw>
                </a:effectLst>
                <a:latin typeface="Arial" charset="0"/>
              </a:rPr>
              <a:t> Футорянской И. Н</a:t>
            </a:r>
            <a:r>
              <a:rPr lang="ru-RU" sz="2600" smtClean="0">
                <a:effectLst>
                  <a:outerShdw blurRad="38100" dist="38100" dir="2700000" algn="tl">
                    <a:srgbClr val="318FC5"/>
                  </a:outerShdw>
                </a:effectLst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600" smtClean="0">
              <a:effectLst>
                <a:outerShdw blurRad="38100" dist="38100" dir="2700000" algn="tl">
                  <a:srgbClr val="318FC5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600" smtClean="0">
              <a:effectLst>
                <a:outerShdw blurRad="38100" dist="38100" dir="2700000" algn="tl">
                  <a:srgbClr val="318FC5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100000">
            <a:off x="-281782" y="2161382"/>
            <a:ext cx="5065713" cy="16954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Мастерские </a:t>
            </a:r>
            <a:endParaRPr lang="ru-RU" dirty="0"/>
          </a:p>
        </p:txBody>
      </p:sp>
      <p:pic>
        <p:nvPicPr>
          <p:cNvPr id="22530" name="Picture 2" descr="C:\Users\Дом\Pictures\физика эб\1317901243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75349">
            <a:off x="323850" y="333375"/>
            <a:ext cx="2563813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9" descr="C:\Users\Дом\Pictures\физика эб\002_plita_big.jpg"/>
          <p:cNvPicPr>
            <a:picLocks noChangeAspect="1" noChangeArrowheads="1"/>
          </p:cNvPicPr>
          <p:nvPr/>
        </p:nvPicPr>
        <p:blipFill>
          <a:blip r:embed="rId3"/>
          <a:srcRect l="17357" t="7257" r="30746" b="10771"/>
          <a:stretch>
            <a:fillRect/>
          </a:stretch>
        </p:blipFill>
        <p:spPr bwMode="auto">
          <a:xfrm rot="1049650">
            <a:off x="6383338" y="2551113"/>
            <a:ext cx="19700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1" descr="C:\Users\Дом\Pictures\физика эб\1317968545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4473575"/>
            <a:ext cx="2665412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C:\Users\Дом\Pictures\физика эб\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276225"/>
            <a:ext cx="3041650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32547">
            <a:off x="3132138" y="2205038"/>
            <a:ext cx="2603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3"/>
          <p:cNvPicPr>
            <a:picLocks noChangeAspect="1" noChangeArrowheads="1"/>
          </p:cNvPicPr>
          <p:nvPr/>
        </p:nvPicPr>
        <p:blipFill>
          <a:blip r:embed="rId7"/>
          <a:srcRect l="23502" r="27538"/>
          <a:stretch>
            <a:fillRect/>
          </a:stretch>
        </p:blipFill>
        <p:spPr bwMode="auto">
          <a:xfrm>
            <a:off x="2843213" y="4292600"/>
            <a:ext cx="1166812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442829">
            <a:off x="4211638" y="260350"/>
            <a:ext cx="1595437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Управляющая кнопка: в начало 13">
            <a:hlinkClick r:id="rId9" action="ppaction://hlinksldjump" highlightClick="1"/>
          </p:cNvPr>
          <p:cNvSpPr/>
          <p:nvPr/>
        </p:nvSpPr>
        <p:spPr>
          <a:xfrm>
            <a:off x="0" y="6021388"/>
            <a:ext cx="360363" cy="287337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Управляющая кнопка: в конец 16">
            <a:hlinkClick r:id="rId10" action="ppaction://hlinksldjump" highlightClick="1"/>
          </p:cNvPr>
          <p:cNvSpPr/>
          <p:nvPr/>
        </p:nvSpPr>
        <p:spPr>
          <a:xfrm>
            <a:off x="7938" y="6319838"/>
            <a:ext cx="358775" cy="288925"/>
          </a:xfrm>
          <a:prstGeom prst="actionButtonE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J:\1266359337_pozh.-bezop.-2 (4).jpg"/>
          <p:cNvPicPr>
            <a:picLocks noChangeAspect="1" noChangeArrowheads="1"/>
          </p:cNvPicPr>
          <p:nvPr/>
        </p:nvPicPr>
        <p:blipFill>
          <a:blip r:embed="rId2"/>
          <a:srcRect l="21605" t="4576" r="60274" b="81111"/>
          <a:stretch>
            <a:fillRect/>
          </a:stretch>
        </p:blipFill>
        <p:spPr bwMode="auto">
          <a:xfrm>
            <a:off x="6935788" y="2278063"/>
            <a:ext cx="2111375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J:\1266359337_pozh.-bezop.-2 (4).jpg"/>
          <p:cNvPicPr>
            <a:picLocks noChangeAspect="1" noChangeArrowheads="1"/>
          </p:cNvPicPr>
          <p:nvPr/>
        </p:nvPicPr>
        <p:blipFill>
          <a:blip r:embed="rId2"/>
          <a:srcRect l="40636" t="4684" r="41241" b="81111"/>
          <a:stretch>
            <a:fillRect/>
          </a:stretch>
        </p:blipFill>
        <p:spPr bwMode="auto">
          <a:xfrm>
            <a:off x="6923088" y="4503738"/>
            <a:ext cx="2144712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2" descr="J:\1266359337_pozh.-bezop.-2 (4).jpg"/>
          <p:cNvPicPr>
            <a:picLocks noChangeAspect="1" noChangeArrowheads="1"/>
          </p:cNvPicPr>
          <p:nvPr/>
        </p:nvPicPr>
        <p:blipFill>
          <a:blip r:embed="rId2"/>
          <a:srcRect l="1965" t="4584" r="79311" b="81111"/>
          <a:stretch>
            <a:fillRect/>
          </a:stretch>
        </p:blipFill>
        <p:spPr bwMode="auto">
          <a:xfrm>
            <a:off x="6902450" y="125413"/>
            <a:ext cx="21113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" descr="J:\1266359337_pozh.-bezop.-2 (4).jpg"/>
          <p:cNvPicPr>
            <a:picLocks noChangeAspect="1" noChangeArrowheads="1"/>
          </p:cNvPicPr>
          <p:nvPr/>
        </p:nvPicPr>
        <p:blipFill>
          <a:blip r:embed="rId2"/>
          <a:srcRect l="3081" t="19339" r="71661" b="61151"/>
          <a:stretch>
            <a:fillRect/>
          </a:stretch>
        </p:blipFill>
        <p:spPr bwMode="auto">
          <a:xfrm rot="-1127206">
            <a:off x="2555875" y="333375"/>
            <a:ext cx="2820988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 descr="J:\1266361116_vzryvo-i-pozh.-bezopasnost.jpg"/>
          <p:cNvPicPr>
            <a:picLocks noChangeAspect="1" noChangeArrowheads="1"/>
          </p:cNvPicPr>
          <p:nvPr/>
        </p:nvPicPr>
        <p:blipFill>
          <a:blip r:embed="rId3"/>
          <a:srcRect l="73119" t="68994" r="3307" b="7903"/>
          <a:stretch>
            <a:fillRect/>
          </a:stretch>
        </p:blipFill>
        <p:spPr bwMode="auto">
          <a:xfrm>
            <a:off x="233363" y="2492375"/>
            <a:ext cx="250348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Прямоугольник 10"/>
          <p:cNvSpPr>
            <a:spLocks noChangeArrowheads="1"/>
          </p:cNvSpPr>
          <p:nvPr/>
        </p:nvSpPr>
        <p:spPr bwMode="auto">
          <a:xfrm>
            <a:off x="2916238" y="3698875"/>
            <a:ext cx="3887787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3300"/>
                </a:solidFill>
                <a:latin typeface="Cambria" pitchFamily="18" charset="0"/>
              </a:rPr>
              <a:t>На электроустановках нанесены предупредительные специальные знаки или укреплены соответствующие плакаты. </a:t>
            </a:r>
          </a:p>
          <a:p>
            <a:r>
              <a:rPr lang="ru-RU">
                <a:solidFill>
                  <a:srgbClr val="FF3300"/>
                </a:solidFill>
                <a:latin typeface="Cambria" pitchFamily="18" charset="0"/>
              </a:rPr>
              <a:t>Все эти плакаты предупреждают человека об опасности поражения электрическим током, и пренебрегать ими, а тем более снимать и срывать их недопустимо.</a:t>
            </a:r>
            <a:endParaRPr lang="ru-RU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100000">
            <a:off x="-181769" y="2602707"/>
            <a:ext cx="2058987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Дома</a:t>
            </a:r>
            <a:endParaRPr lang="ru-RU" dirty="0"/>
          </a:p>
        </p:txBody>
      </p:sp>
      <p:pic>
        <p:nvPicPr>
          <p:cNvPr id="24578" name="Picture 9" descr="J:\image005c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30278">
            <a:off x="4800600" y="187325"/>
            <a:ext cx="3430588" cy="25527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4579" name="Picture 11" descr="J:\943cc20c05940d2797d2861088a5b5c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729061">
            <a:off x="2447925" y="971550"/>
            <a:ext cx="2690813" cy="374491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4580" name="Picture 2" descr="J:\1273816671_mamairina2_all.jpg"/>
          <p:cNvPicPr>
            <a:picLocks noChangeAspect="1" noChangeArrowheads="1"/>
          </p:cNvPicPr>
          <p:nvPr/>
        </p:nvPicPr>
        <p:blipFill>
          <a:blip r:embed="rId4"/>
          <a:srcRect l="4515" t="12863" r="52205" b="8160"/>
          <a:stretch>
            <a:fillRect/>
          </a:stretch>
        </p:blipFill>
        <p:spPr bwMode="auto">
          <a:xfrm rot="1744498">
            <a:off x="5219700" y="2781300"/>
            <a:ext cx="2998788" cy="38877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71383">
            <a:off x="179388" y="260350"/>
            <a:ext cx="21717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3" descr="J:\1266359205_pozh.-bezop.-1 (3).jpg"/>
          <p:cNvPicPr>
            <a:picLocks noChangeAspect="1" noChangeArrowheads="1"/>
          </p:cNvPicPr>
          <p:nvPr/>
        </p:nvPicPr>
        <p:blipFill>
          <a:blip r:embed="rId6"/>
          <a:srcRect l="21494" t="4597" r="2351" b="81441"/>
          <a:stretch>
            <a:fillRect/>
          </a:stretch>
        </p:blipFill>
        <p:spPr bwMode="auto">
          <a:xfrm>
            <a:off x="0" y="5346700"/>
            <a:ext cx="57245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в начало 7">
            <a:hlinkClick r:id="rId7" action="ppaction://hlinksldjump" highlightClick="1"/>
          </p:cNvPr>
          <p:cNvSpPr/>
          <p:nvPr/>
        </p:nvSpPr>
        <p:spPr>
          <a:xfrm>
            <a:off x="0" y="6021388"/>
            <a:ext cx="360363" cy="287337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Управляющая кнопка: в конец 8">
            <a:hlinkClick r:id="rId8" action="ppaction://hlinksldjump" highlightClick="1"/>
          </p:cNvPr>
          <p:cNvSpPr/>
          <p:nvPr/>
        </p:nvSpPr>
        <p:spPr>
          <a:xfrm>
            <a:off x="7938" y="6319838"/>
            <a:ext cx="358775" cy="288925"/>
          </a:xfrm>
          <a:prstGeom prst="actionButtonE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J:\1286972146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7050" y="3141663"/>
            <a:ext cx="2057400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5" descr="J:\1286972081_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98098">
            <a:off x="900113" y="4149725"/>
            <a:ext cx="178752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6" descr="J:\1286972116_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04806">
            <a:off x="3132138" y="3429000"/>
            <a:ext cx="1882775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J:\1286972122_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323488">
            <a:off x="355600" y="1260475"/>
            <a:ext cx="1681163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J:\1286972088_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97363" y="981075"/>
            <a:ext cx="2230437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0" descr="J:\003zm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39975" y="327025"/>
            <a:ext cx="16891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J:\1286972112_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085245">
            <a:off x="6508750" y="303213"/>
            <a:ext cx="19812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Управляющая кнопка: в начало 10">
            <a:hlinkClick r:id="rId9" action="ppaction://hlinksldjump" highlightClick="1"/>
          </p:cNvPr>
          <p:cNvSpPr/>
          <p:nvPr/>
        </p:nvSpPr>
        <p:spPr>
          <a:xfrm>
            <a:off x="0" y="6021388"/>
            <a:ext cx="360363" cy="287337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Дом\Pictures\физика эб\00925829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84175"/>
            <a:ext cx="309562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100000">
            <a:off x="-284163" y="2713038"/>
            <a:ext cx="2974975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 улице</a:t>
            </a:r>
            <a:endParaRPr lang="ru-RU" dirty="0"/>
          </a:p>
        </p:txBody>
      </p:sp>
      <p:pic>
        <p:nvPicPr>
          <p:cNvPr id="26627" name="Picture 6" descr="J:\boy_2.jpg"/>
          <p:cNvPicPr>
            <a:picLocks noChangeAspect="1" noChangeArrowheads="1"/>
          </p:cNvPicPr>
          <p:nvPr/>
        </p:nvPicPr>
        <p:blipFill>
          <a:blip r:embed="rId3"/>
          <a:srcRect t="9399"/>
          <a:stretch>
            <a:fillRect/>
          </a:stretch>
        </p:blipFill>
        <p:spPr bwMode="auto">
          <a:xfrm rot="1318553">
            <a:off x="6450013" y="625475"/>
            <a:ext cx="2332037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 descr="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236538"/>
            <a:ext cx="325437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Прямоугольник 4"/>
          <p:cNvSpPr>
            <a:spLocks noChangeArrowheads="1"/>
          </p:cNvSpPr>
          <p:nvPr/>
        </p:nvSpPr>
        <p:spPr bwMode="auto">
          <a:xfrm>
            <a:off x="88900" y="4868863"/>
            <a:ext cx="6499225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НЕ участвуйте в </a:t>
            </a:r>
            <a:r>
              <a:rPr lang="ru-RU" b="1">
                <a:solidFill>
                  <a:srgbClr val="FF0000"/>
                </a:solidFill>
              </a:rPr>
              <a:t>краже </a:t>
            </a:r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проводов с линий </a:t>
            </a:r>
          </a:p>
          <a:p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электропередачи и кабельной продукции.</a:t>
            </a:r>
          </a:p>
          <a:p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Это опасно для жизни и уголовно наказуемо.</a:t>
            </a:r>
          </a:p>
          <a:p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НЕ играйте с проводами, не пытайтесь пролить на них жидкость.</a:t>
            </a:r>
            <a:br>
              <a:rPr lang="ru-RU" b="1">
                <a:solidFill>
                  <a:srgbClr val="FF0000"/>
                </a:solidFill>
                <a:latin typeface="Cambria" pitchFamily="18" charset="0"/>
              </a:rPr>
            </a:br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НЕ разводите костры под линией электропередачи.</a:t>
            </a:r>
            <a:br>
              <a:rPr lang="ru-RU" b="1">
                <a:solidFill>
                  <a:srgbClr val="FF0000"/>
                </a:solidFill>
                <a:latin typeface="Cambria" pitchFamily="18" charset="0"/>
              </a:rPr>
            </a:br>
            <a:endParaRPr lang="ru-RU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26630" name="Picture 4" descr="J:\B08CCCB4BEEF4757809A3A740F9310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085259">
            <a:off x="6508750" y="3578225"/>
            <a:ext cx="2027238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в начало 7">
            <a:hlinkClick r:id="rId6" action="ppaction://hlinksldjump" highlightClick="1"/>
          </p:cNvPr>
          <p:cNvSpPr/>
          <p:nvPr/>
        </p:nvSpPr>
        <p:spPr>
          <a:xfrm>
            <a:off x="114300" y="3778250"/>
            <a:ext cx="360363" cy="287338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Управляющая кнопка: в конец 8">
            <a:hlinkClick r:id="rId7" action="ppaction://hlinksldjump" highlightClick="1"/>
          </p:cNvPr>
          <p:cNvSpPr/>
          <p:nvPr/>
        </p:nvSpPr>
        <p:spPr>
          <a:xfrm>
            <a:off x="122238" y="4076700"/>
            <a:ext cx="360362" cy="288925"/>
          </a:xfrm>
          <a:prstGeom prst="actionButtonE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100000">
            <a:off x="-1814513" y="2438401"/>
            <a:ext cx="5064125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Защитные средства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900000">
            <a:off x="3479800" y="960438"/>
            <a:ext cx="4657725" cy="5076825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endParaRPr lang="ru-RU"/>
          </a:p>
        </p:txBody>
      </p:sp>
      <p:pic>
        <p:nvPicPr>
          <p:cNvPr id="27651" name="Picture 2" descr="J:\1266361544_zashhitnye-sredst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3463" y="476250"/>
            <a:ext cx="6840537" cy="515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в начало 7">
            <a:hlinkClick r:id="rId3" action="ppaction://hlinksldjump" highlightClick="1"/>
          </p:cNvPr>
          <p:cNvSpPr/>
          <p:nvPr/>
        </p:nvSpPr>
        <p:spPr>
          <a:xfrm>
            <a:off x="98425" y="6453188"/>
            <a:ext cx="360363" cy="288925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3"/>
          <p:cNvSpPr txBox="1">
            <a:spLocks noChangeArrowheads="1"/>
          </p:cNvSpPr>
          <p:nvPr/>
        </p:nvSpPr>
        <p:spPr bwMode="auto">
          <a:xfrm rot="507453">
            <a:off x="2560638" y="1971675"/>
            <a:ext cx="59944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FF0000"/>
                </a:solidFill>
                <a:latin typeface="Cambria" pitchFamily="18" charset="0"/>
              </a:rPr>
              <a:t>Опасным для организма является ток, при котором невозможно самостоятельно оторваться от проводников, так как очень быстро происходит пробой кожи, и величина тока, проходящего через организм, быстро возрастает.</a:t>
            </a:r>
          </a:p>
          <a:p>
            <a:r>
              <a:rPr lang="ru-RU" sz="2000">
                <a:solidFill>
                  <a:srgbClr val="FF0000"/>
                </a:solidFill>
                <a:latin typeface="Cambria" pitchFamily="18" charset="0"/>
              </a:rPr>
              <a:t>Переменный ток величиной более 25-30 мА представляет серьёзную опасность; ток более 50 мА приводит к электротравме и может вызвать наступление смерти; ток в 100 мА вызывает летальный исход.</a:t>
            </a:r>
          </a:p>
        </p:txBody>
      </p:sp>
      <p:pic>
        <p:nvPicPr>
          <p:cNvPr id="28674" name="Picture 3" descr="C:\Users\Дом\AppData\Local\Microsoft\Windows\Temporary Internet Files\Content.IE5\UZ88AZT4\MC90024146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157163"/>
            <a:ext cx="1576387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C:\Users\Дом\AppData\Local\Microsoft\Windows\Temporary Internet Files\Content.IE5\WZL5O1JU\MC900241633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698875"/>
            <a:ext cx="1449387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 descr="C:\Users\Дом\AppData\Local\Microsoft\Windows\Temporary Internet Files\Content.IE5\XFHBSZBE\MC900388978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0313" y="1412875"/>
            <a:ext cx="1154112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6" descr="C:\Users\Дом\AppData\Local\Microsoft\Windows\Temporary Internet Files\Content.IE5\UZ88AZT4\MP900449064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199383">
            <a:off x="3346450" y="5011738"/>
            <a:ext cx="1519238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7" descr="C:\Users\Дом\AppData\Local\Microsoft\Windows\Temporary Internet Files\Content.IE5\UZ88AZT4\MC900297247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813137">
            <a:off x="4021138" y="285750"/>
            <a:ext cx="1312862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в начало 7">
            <a:hlinkClick r:id="rId7" action="ppaction://hlinksldjump" highlightClick="1"/>
          </p:cNvPr>
          <p:cNvSpPr/>
          <p:nvPr/>
        </p:nvSpPr>
        <p:spPr>
          <a:xfrm>
            <a:off x="98425" y="6453188"/>
            <a:ext cx="360363" cy="288925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4"/>
          <p:cNvSpPr txBox="1">
            <a:spLocks noChangeArrowheads="1"/>
          </p:cNvSpPr>
          <p:nvPr/>
        </p:nvSpPr>
        <p:spPr bwMode="auto">
          <a:xfrm>
            <a:off x="3059113" y="549275"/>
            <a:ext cx="5932487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mbria" pitchFamily="18" charset="0"/>
              </a:rPr>
              <a:t>Как и всякая сила, электричество может быть опасным и даже смертельным. Обращаться с ним нужно очень осторожно и умело. </a:t>
            </a:r>
          </a:p>
          <a:p>
            <a:r>
              <a:rPr lang="ru-RU" sz="2800">
                <a:latin typeface="Cambria" pitchFamily="18" charset="0"/>
              </a:rPr>
              <a:t>Все эксперименты с электричеством</a:t>
            </a:r>
            <a:r>
              <a:rPr lang="ru-RU" sz="2800"/>
              <a:t> опасны для ВАШЕЙ жизни</a:t>
            </a:r>
          </a:p>
        </p:txBody>
      </p:sp>
      <p:pic>
        <p:nvPicPr>
          <p:cNvPr id="29698" name="Picture 3" descr="C:\Users\Дом\Pictures\физика эб\1298053877_1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810607">
            <a:off x="323850" y="4149725"/>
            <a:ext cx="3097213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924300" y="3644900"/>
            <a:ext cx="36004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318FC5"/>
                </a:outerShdw>
              </a:effectLst>
            </a:endParaRP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318FC5"/>
                </a:outerShdw>
              </a:effectLst>
            </a:endParaRP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318FC5"/>
                </a:outerShdw>
              </a:effectLst>
            </a:endParaRP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318FC5"/>
                </a:outerShdw>
              </a:effectLst>
            </a:endParaRPr>
          </a:p>
          <a:p>
            <a:pPr>
              <a:defRPr/>
            </a:pPr>
            <a:r>
              <a:rPr lang="ru-RU" sz="2000">
                <a:effectLst>
                  <a:outerShdw blurRad="38100" dist="38100" dir="2700000" algn="tl">
                    <a:srgbClr val="318FC5"/>
                  </a:outerShdw>
                </a:effectLst>
              </a:rPr>
              <a:t>Спасибо за внимание! </a:t>
            </a:r>
            <a:br>
              <a:rPr lang="ru-RU" sz="2000">
                <a:effectLst>
                  <a:outerShdw blurRad="38100" dist="38100" dir="2700000" algn="tl">
                    <a:srgbClr val="318FC5"/>
                  </a:outerShdw>
                </a:effectLst>
              </a:rPr>
            </a:br>
            <a:r>
              <a:rPr lang="ru-RU" sz="2000">
                <a:effectLst>
                  <a:outerShdw blurRad="38100" dist="38100" dir="2700000" algn="tl">
                    <a:srgbClr val="318FC5"/>
                  </a:outerShdw>
                </a:effectLst>
              </a:rPr>
              <a:t>Берегите себя и своих близких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2" descr="C:\Users\Дом\Pictures\физика эб\1251377725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4543425"/>
            <a:ext cx="2917825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10" descr="C:\Users\Дом\Pictures\физика эб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6500" y="209550"/>
            <a:ext cx="6108700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7"/>
          <p:cNvSpPr>
            <a:spLocks noGrp="1" noChangeArrowheads="1"/>
          </p:cNvSpPr>
          <p:nvPr>
            <p:ph idx="1"/>
          </p:nvPr>
        </p:nvSpPr>
        <p:spPr>
          <a:xfrm>
            <a:off x="684213" y="836613"/>
            <a:ext cx="8135937" cy="5184775"/>
          </a:xfrm>
        </p:spPr>
        <p:txBody>
          <a:bodyPr>
            <a:noAutofit/>
          </a:bodyPr>
          <a:lstStyle/>
          <a:p>
            <a:pPr marL="68580" indent="0" eaLnBrk="1" fontAlgn="auto" hangingPunct="1">
              <a:buFont typeface="Wingdings" pitchFamily="2" charset="2"/>
              <a:buNone/>
              <a:defRPr/>
            </a:pPr>
            <a:r>
              <a:rPr lang="ru-RU" sz="48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Электрическая энергия</a:t>
            </a:r>
            <a:r>
              <a:rPr lang="ru-RU" sz="4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4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– </a:t>
            </a:r>
          </a:p>
          <a:p>
            <a:pPr marL="68580" indent="0" eaLnBrk="1" fontAlgn="auto" hangingPunct="1">
              <a:buFont typeface="Wingdings" pitchFamily="2" charset="2"/>
              <a:buNone/>
              <a:defRPr/>
            </a:pPr>
            <a:r>
              <a:rPr lang="ru-RU" dirty="0" smtClean="0"/>
              <a:t>наш </a:t>
            </a:r>
            <a:r>
              <a:rPr lang="ru-RU" dirty="0"/>
              <a:t>верный помощник. Это свет в твоем доме. Благодаря электричеству работают телевизор и компьютер, холодильник и стиральная машина. Электропоезда доставляют пассажиров и грузы на большие расстояния. Электричество приводит в движение приборы и станки на заводах. </a:t>
            </a:r>
            <a:br>
              <a:rPr lang="ru-RU" dirty="0"/>
            </a:br>
            <a:r>
              <a:rPr lang="ru-RU" dirty="0"/>
              <a:t>Но знай, что электричество может быть опасным – если не соблюдать простые правила обращения с ним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100000">
            <a:off x="-234156" y="2474119"/>
            <a:ext cx="6265862" cy="16954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Электробезопасность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350" y="4221163"/>
            <a:ext cx="2289175" cy="709612"/>
          </a:xfrm>
        </p:spPr>
        <p:txBody>
          <a:bodyPr/>
          <a:lstStyle/>
          <a:p>
            <a:pPr marL="0" indent="0" eaLnBrk="1" fontAlgn="auto" hangingPunct="1">
              <a:buFont typeface="Wingdings" pitchFamily="2" charset="2"/>
              <a:buNone/>
              <a:defRPr/>
            </a:pPr>
            <a:r>
              <a:rPr lang="ru-RU" sz="2400" dirty="0" smtClean="0">
                <a:hlinkClick r:id="rId2" action="ppaction://hlinksldjump"/>
              </a:rPr>
              <a:t>В школе</a:t>
            </a:r>
            <a:endParaRPr lang="ru-RU" sz="2400" dirty="0">
              <a:hlinkClick r:id="rId2" action="ppaction://hlinksldjump"/>
            </a:endParaRPr>
          </a:p>
        </p:txBody>
      </p:sp>
      <p:sp>
        <p:nvSpPr>
          <p:cNvPr id="15363" name="Объект 2">
            <a:hlinkClick r:id="rId3" action="ppaction://hlinksldjump"/>
          </p:cNvPr>
          <p:cNvSpPr txBox="1">
            <a:spLocks/>
          </p:cNvSpPr>
          <p:nvPr/>
        </p:nvSpPr>
        <p:spPr bwMode="auto">
          <a:xfrm>
            <a:off x="87313" y="4879975"/>
            <a:ext cx="2160587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68263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r>
              <a:rPr lang="ru-RU" sz="2400">
                <a:latin typeface="Cambria" pitchFamily="18" charset="0"/>
                <a:hlinkClick r:id="rId3" action="ppaction://hlinksldjump"/>
              </a:rPr>
              <a:t>Дома</a:t>
            </a:r>
            <a:endParaRPr lang="ru-RU" sz="2400">
              <a:latin typeface="Cambria" pitchFamily="18" charset="0"/>
            </a:endParaRPr>
          </a:p>
        </p:txBody>
      </p:sp>
      <p:sp>
        <p:nvSpPr>
          <p:cNvPr id="15364" name="Объект 2">
            <a:hlinkClick r:id="rId4" action="ppaction://hlinksldjump"/>
          </p:cNvPr>
          <p:cNvSpPr txBox="1">
            <a:spLocks/>
          </p:cNvSpPr>
          <p:nvPr/>
        </p:nvSpPr>
        <p:spPr bwMode="auto">
          <a:xfrm>
            <a:off x="123825" y="5389563"/>
            <a:ext cx="262413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68263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r>
              <a:rPr lang="ru-RU" sz="2400">
                <a:latin typeface="Cambria" pitchFamily="18" charset="0"/>
                <a:hlinkClick r:id="rId4" action="ppaction://hlinksldjump"/>
              </a:rPr>
              <a:t>На улице</a:t>
            </a:r>
            <a:endParaRPr lang="ru-RU" sz="2400">
              <a:latin typeface="Cambria" pitchFamily="18" charset="0"/>
            </a:endParaRPr>
          </a:p>
        </p:txBody>
      </p:sp>
      <p:pic>
        <p:nvPicPr>
          <p:cNvPr id="15365" name="Picture 2" descr="J:\640x480cropthumb461119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4088" y="188913"/>
            <a:ext cx="4379912" cy="655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Прямоугольник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8575" y="1371600"/>
            <a:ext cx="4572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Cambria" pitchFamily="18" charset="0"/>
                <a:hlinkClick r:id="rId6" action="ppaction://hlinksldjump"/>
              </a:rPr>
              <a:t>Пра</a:t>
            </a:r>
            <a:r>
              <a:rPr lang="ru-RU" sz="2400">
                <a:hlinkClick r:id="rId6" action="ppaction://hlinksldjump"/>
              </a:rPr>
              <a:t>в</a:t>
            </a:r>
            <a:r>
              <a:rPr lang="ru-RU" sz="2400">
                <a:latin typeface="Cambria" pitchFamily="18" charset="0"/>
                <a:hlinkClick r:id="rId6" action="ppaction://hlinksldjump"/>
              </a:rPr>
              <a:t>ила перемещения </a:t>
            </a:r>
            <a:br>
              <a:rPr lang="ru-RU" sz="2400">
                <a:latin typeface="Cambria" pitchFamily="18" charset="0"/>
                <a:hlinkClick r:id="rId6" action="ppaction://hlinksldjump"/>
              </a:rPr>
            </a:br>
            <a:r>
              <a:rPr lang="ru-RU" sz="2400">
                <a:latin typeface="Cambria" pitchFamily="18" charset="0"/>
                <a:hlinkClick r:id="rId6" action="ppaction://hlinksldjump"/>
              </a:rPr>
              <a:t>в зоне шагового </a:t>
            </a:r>
          </a:p>
          <a:p>
            <a:r>
              <a:rPr lang="ru-RU" sz="2400">
                <a:latin typeface="Cambria" pitchFamily="18" charset="0"/>
                <a:hlinkClick r:id="rId6" action="ppaction://hlinksldjump"/>
              </a:rPr>
              <a:t>напряжения</a:t>
            </a:r>
            <a:endParaRPr lang="ru-RU" sz="2400">
              <a:latin typeface="Cambria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03188" y="3573463"/>
            <a:ext cx="2289175" cy="7096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Wingdings" pitchFamily="2" charset="2"/>
              <a:buNone/>
              <a:defRPr/>
            </a:pPr>
            <a:r>
              <a:rPr lang="ru-RU" sz="2400" dirty="0" smtClean="0"/>
              <a:t>Реанимация</a:t>
            </a:r>
            <a:endParaRPr lang="ru-RU" sz="2400" dirty="0">
              <a:hlinkClick r:id="rId2" action="ppaction://hlinksldjump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03188" y="2754313"/>
            <a:ext cx="2289175" cy="709612"/>
          </a:xfrm>
          <a:prstGeom prst="rect">
            <a:avLst/>
          </a:prstGeom>
        </p:spPr>
        <p:txBody>
          <a:bodyPr anchor="ctr"/>
          <a:lstStyle>
            <a:lvl1pPr marL="36576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1520" indent="-36576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7280" indent="-32004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7432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SzPct val="160000"/>
              <a:buFont typeface="Wingdings" pitchFamily="2" charset="2"/>
              <a:buChar char="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Wingdings" pitchFamily="2" charset="2"/>
              <a:buNone/>
              <a:defRPr/>
            </a:pPr>
            <a:r>
              <a:rPr lang="ru-RU" sz="2400" dirty="0" smtClean="0">
                <a:hlinkClick r:id="rId7" action="ppaction://hlinksldjump"/>
              </a:rPr>
              <a:t>Защитные средства</a:t>
            </a:r>
            <a:endParaRPr lang="ru-RU" sz="2400" dirty="0">
              <a:hlinkClick r:id="rId2" action="ppaction://hlinksldjump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476250"/>
            <a:ext cx="8050213" cy="9144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z="4000" smtClean="0">
                <a:effectLst>
                  <a:outerShdw blurRad="38100" dist="38100" dir="2700000" algn="tl">
                    <a:srgbClr val="318FC5"/>
                  </a:outerShdw>
                </a:effectLst>
              </a:rPr>
              <a:t>Кабинеты </a:t>
            </a:r>
            <a:br>
              <a:rPr lang="ru-RU" sz="4000" smtClean="0">
                <a:effectLst>
                  <a:outerShdw blurRad="38100" dist="38100" dir="2700000" algn="tl">
                    <a:srgbClr val="318FC5"/>
                  </a:outerShdw>
                </a:effectLst>
              </a:rPr>
            </a:br>
            <a:r>
              <a:rPr lang="ru-RU" sz="4000" smtClean="0">
                <a:effectLst>
                  <a:outerShdw blurRad="38100" dist="38100" dir="2700000" algn="tl">
                    <a:srgbClr val="318FC5"/>
                  </a:outerShdw>
                </a:effectLst>
              </a:rPr>
              <a:t>повышенной опасности</a:t>
            </a:r>
            <a:r>
              <a:rPr lang="ru-RU" sz="4000" smtClean="0">
                <a:effectLst>
                  <a:outerShdw blurRad="38100" dist="38100" dir="2700000" algn="tl">
                    <a:srgbClr val="318FC5"/>
                  </a:outerShdw>
                </a:effectLst>
                <a:latin typeface="Arial" charset="0"/>
              </a:rPr>
              <a:t>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784350"/>
            <a:ext cx="2144713" cy="852488"/>
          </a:xfrm>
        </p:spPr>
        <p:txBody>
          <a:bodyPr/>
          <a:lstStyle/>
          <a:p>
            <a:pPr marL="0" indent="0" eaLnBrk="1" fontAlgn="auto" hangingPunct="1">
              <a:buFont typeface="Wingdings" pitchFamily="2" charset="2"/>
              <a:buNone/>
              <a:defRPr/>
            </a:pPr>
            <a:r>
              <a:rPr lang="ru-RU" sz="3000" dirty="0" smtClean="0">
                <a:hlinkClick r:id="rId2" action="ppaction://hlinksldjump"/>
              </a:rPr>
              <a:t>Физика</a:t>
            </a:r>
            <a:endParaRPr lang="ru-RU" sz="3000" dirty="0"/>
          </a:p>
        </p:txBody>
      </p:sp>
      <p:sp>
        <p:nvSpPr>
          <p:cNvPr id="17411" name="Объект 2"/>
          <p:cNvSpPr txBox="1">
            <a:spLocks/>
          </p:cNvSpPr>
          <p:nvPr/>
        </p:nvSpPr>
        <p:spPr bwMode="auto">
          <a:xfrm>
            <a:off x="827088" y="3271838"/>
            <a:ext cx="31686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8263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ru-RU" sz="3000">
                <a:effectLst>
                  <a:outerShdw blurRad="38100" dist="38100" dir="2700000" algn="tl">
                    <a:srgbClr val="318FC5"/>
                  </a:outerShdw>
                </a:effectLst>
                <a:latin typeface="Cambria" pitchFamily="18" charset="0"/>
                <a:hlinkClick r:id="rId3" action="ppaction://hlinksldjump"/>
              </a:rPr>
              <a:t>Информатика</a:t>
            </a:r>
            <a:endParaRPr lang="ru-RU" sz="3000">
              <a:effectLst>
                <a:outerShdw blurRad="38100" dist="38100" dir="2700000" algn="tl">
                  <a:srgbClr val="318FC5"/>
                </a:outerShdw>
              </a:effectLst>
              <a:latin typeface="Cambria" pitchFamily="18" charset="0"/>
            </a:endParaRPr>
          </a:p>
        </p:txBody>
      </p:sp>
      <p:sp>
        <p:nvSpPr>
          <p:cNvPr id="17412" name="Объект 2"/>
          <p:cNvSpPr txBox="1">
            <a:spLocks/>
          </p:cNvSpPr>
          <p:nvPr/>
        </p:nvSpPr>
        <p:spPr bwMode="auto">
          <a:xfrm>
            <a:off x="900113" y="4724400"/>
            <a:ext cx="302418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8263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ru-RU" sz="3000">
                <a:effectLst>
                  <a:outerShdw blurRad="38100" dist="38100" dir="2700000" algn="tl">
                    <a:srgbClr val="318FC5"/>
                  </a:outerShdw>
                </a:effectLst>
                <a:latin typeface="Cambria" pitchFamily="18" charset="0"/>
                <a:hlinkClick r:id="rId4" action="ppaction://hlinksldjump"/>
              </a:rPr>
              <a:t>Мастерские</a:t>
            </a:r>
            <a:endParaRPr lang="ru-RU" sz="3000">
              <a:effectLst>
                <a:outerShdw blurRad="38100" dist="38100" dir="2700000" algn="tl">
                  <a:srgbClr val="318FC5"/>
                </a:outerShdw>
              </a:effectLst>
              <a:latin typeface="Cambria" pitchFamily="18" charset="0"/>
            </a:endParaRPr>
          </a:p>
        </p:txBody>
      </p:sp>
      <p:pic>
        <p:nvPicPr>
          <p:cNvPr id="16389" name="Picture 2" descr="J:\8240576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76750" y="1557338"/>
            <a:ext cx="3467100" cy="51847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Кабинет физики</a:t>
            </a:r>
            <a:endParaRPr lang="ru-RU" dirty="0"/>
          </a:p>
        </p:txBody>
      </p:sp>
      <p:sp>
        <p:nvSpPr>
          <p:cNvPr id="6" name="Управляющая кнопка: в начало 5">
            <a:hlinkClick r:id="rId2" action="ppaction://hlinksldjump" highlightClick="1"/>
          </p:cNvPr>
          <p:cNvSpPr/>
          <p:nvPr/>
        </p:nvSpPr>
        <p:spPr>
          <a:xfrm>
            <a:off x="0" y="6021388"/>
            <a:ext cx="360363" cy="287337"/>
          </a:xfrm>
          <a:prstGeom prst="actionButtonBeginning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Управляющая кнопка: в конец 6">
            <a:hlinkClick r:id="rId3" action="ppaction://hlinksldjump" highlightClick="1"/>
          </p:cNvPr>
          <p:cNvSpPr/>
          <p:nvPr/>
        </p:nvSpPr>
        <p:spPr>
          <a:xfrm>
            <a:off x="7938" y="6319838"/>
            <a:ext cx="358775" cy="288925"/>
          </a:xfrm>
          <a:prstGeom prst="actionButtonE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2" name="Picture 2" descr="C:\Users\Дом\AppData\Local\Microsoft\Windows\Temporary Internet Files\Content.IE5\WZL5O1JU\MC900241091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115888"/>
            <a:ext cx="912813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C:\Users\Дом\AppData\Local\Microsoft\Windows\Temporary Internet Files\Content.IE5\XFHBSZBE\MC900233831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36513"/>
            <a:ext cx="23923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7" descr="C:\Users\Дом\Pictures\физика эб\1255327905_3_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297798">
            <a:off x="6461125" y="4503738"/>
            <a:ext cx="2374900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 descr="C:\Users\Дом\Pictures\физика эб\mill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53362">
            <a:off x="6145213" y="5664200"/>
            <a:ext cx="1335087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283458">
            <a:off x="3817938" y="1554163"/>
            <a:ext cx="4583112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5" descr="C:\Users\Дом\Pictures\физика эб\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55875" y="4703763"/>
            <a:ext cx="3349625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3" descr="C:\Users\Дом\Pictures\физика эб\1295177142_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81400" y="138113"/>
            <a:ext cx="25304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5" descr="C:\Users\Дом\Pictures\физика эб\kosis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19925" y="1046163"/>
            <a:ext cx="24193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J:\1273816671_mamairina2_all.jpg"/>
          <p:cNvPicPr>
            <a:picLocks noChangeAspect="1" noChangeArrowheads="1"/>
          </p:cNvPicPr>
          <p:nvPr/>
        </p:nvPicPr>
        <p:blipFill>
          <a:blip r:embed="rId2"/>
          <a:srcRect l="48573" t="22559" r="3979" b="9068"/>
          <a:stretch>
            <a:fillRect/>
          </a:stretch>
        </p:blipFill>
        <p:spPr bwMode="auto">
          <a:xfrm>
            <a:off x="539750" y="3933825"/>
            <a:ext cx="2728913" cy="27892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8434" name="TextBox 11"/>
          <p:cNvSpPr txBox="1">
            <a:spLocks noChangeArrowheads="1"/>
          </p:cNvSpPr>
          <p:nvPr/>
        </p:nvSpPr>
        <p:spPr bwMode="auto">
          <a:xfrm>
            <a:off x="1763713" y="404813"/>
            <a:ext cx="72009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indent="-457200"/>
            <a:endParaRPr lang="ru-RU" sz="1600">
              <a:solidFill>
                <a:srgbClr val="FF0000"/>
              </a:solidFill>
            </a:endParaRPr>
          </a:p>
          <a:p>
            <a:pPr lvl="2" indent="-457200"/>
            <a:r>
              <a:rPr lang="ru-RU">
                <a:solidFill>
                  <a:srgbClr val="FF0000"/>
                </a:solidFill>
              </a:rPr>
              <a:t>Несколько правил НЕЛЬЗЯ:</a:t>
            </a:r>
          </a:p>
          <a:p>
            <a:pPr lvl="2" indent="-457200"/>
            <a:r>
              <a:rPr lang="ru-RU">
                <a:solidFill>
                  <a:srgbClr val="FF0000"/>
                </a:solidFill>
                <a:latin typeface="Cambria" pitchFamily="18" charset="0"/>
              </a:rPr>
              <a:t>1.	Не включайте неисправные приборы.</a:t>
            </a:r>
          </a:p>
          <a:p>
            <a:pPr marL="800100" lvl="1" indent="-342900"/>
            <a:r>
              <a:rPr lang="ru-RU">
                <a:solidFill>
                  <a:srgbClr val="FF0000"/>
                </a:solidFill>
                <a:latin typeface="Cambria" pitchFamily="18" charset="0"/>
              </a:rPr>
              <a:t>2.	Не пользуйтесь электроприборами, если  у них 	перекручен шнур.</a:t>
            </a:r>
          </a:p>
          <a:p>
            <a:pPr marL="800100" lvl="1" indent="-342900">
              <a:buFontTx/>
              <a:buAutoNum type="arabicPeriod" startAt="3"/>
            </a:pPr>
            <a:r>
              <a:rPr lang="ru-RU">
                <a:solidFill>
                  <a:srgbClr val="FF0000"/>
                </a:solidFill>
                <a:latin typeface="Cambria" pitchFamily="18" charset="0"/>
              </a:rPr>
              <a:t>Никогда не трогайте провода и 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>
                <a:solidFill>
                  <a:srgbClr val="FF0000"/>
                </a:solidFill>
                <a:latin typeface="Cambria" pitchFamily="18" charset="0"/>
              </a:rPr>
              <a:t>электроприбо</a:t>
            </a:r>
            <a:r>
              <a:rPr lang="ru-RU">
                <a:solidFill>
                  <a:srgbClr val="FF0000"/>
                </a:solidFill>
              </a:rPr>
              <a:t>ры </a:t>
            </a:r>
            <a:r>
              <a:rPr lang="ru-RU">
                <a:solidFill>
                  <a:srgbClr val="FF0000"/>
                </a:solidFill>
                <a:latin typeface="Cambria" pitchFamily="18" charset="0"/>
              </a:rPr>
              <a:t> 	мокрыми руками.</a:t>
            </a:r>
          </a:p>
          <a:p>
            <a:pPr marL="800100" lvl="1" indent="-342900"/>
            <a:r>
              <a:rPr lang="ru-RU">
                <a:solidFill>
                  <a:srgbClr val="FF0000"/>
                </a:solidFill>
                <a:latin typeface="Cambria" pitchFamily="18" charset="0"/>
              </a:rPr>
              <a:t>4.	Не вынимайте из розетки, дёргая за шнур.</a:t>
            </a:r>
          </a:p>
          <a:p>
            <a:pPr marL="800100" lvl="1" indent="-342900"/>
            <a:r>
              <a:rPr lang="ru-RU">
                <a:solidFill>
                  <a:srgbClr val="FF0000"/>
                </a:solidFill>
                <a:latin typeface="Cambria" pitchFamily="18" charset="0"/>
              </a:rPr>
              <a:t>5.	Если почувствовали запах горелой резины 		заметили проскочившую в розетке искру, 	 	сразу же скажите об этом взрослым.</a:t>
            </a:r>
          </a:p>
          <a:p>
            <a:pPr marL="800100" lvl="1" indent="-342900"/>
            <a:r>
              <a:rPr lang="ru-RU">
                <a:solidFill>
                  <a:srgbClr val="FF0000"/>
                </a:solidFill>
                <a:latin typeface="Cambria" pitchFamily="18" charset="0"/>
              </a:rPr>
              <a:t>6.	Не оставляйте включенными электроприборы.</a:t>
            </a:r>
          </a:p>
        </p:txBody>
      </p:sp>
      <p:pic>
        <p:nvPicPr>
          <p:cNvPr id="18435" name="Picture 4" descr="C:\Users\Дом\AppData\Local\Microsoft\Windows\Temporary Internet Files\Content.IE5\UZ88AZT4\MC900297801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85597">
            <a:off x="6659563" y="4076700"/>
            <a:ext cx="216535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C:\Users\Дом\AppData\Local\Microsoft\Windows\Temporary Internet Files\Content.IE5\UZ88AZT4\MC900312142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1268413"/>
            <a:ext cx="23034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в начало 6">
            <a:hlinkClick r:id="rId5" action="ppaction://hlinksldjump" highlightClick="1"/>
          </p:cNvPr>
          <p:cNvSpPr/>
          <p:nvPr/>
        </p:nvSpPr>
        <p:spPr>
          <a:xfrm>
            <a:off x="0" y="6021288"/>
            <a:ext cx="360040" cy="288032"/>
          </a:xfrm>
          <a:prstGeom prst="actionButtonBeginning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549275"/>
            <a:ext cx="7772400" cy="100806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just" eaLnBrk="1" hangingPunct="1">
              <a:defRPr/>
            </a:pPr>
            <a:r>
              <a:rPr lang="ru-RU" sz="320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 </a:t>
            </a:r>
            <a:r>
              <a:rPr lang="ru-RU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работе в </a:t>
            </a:r>
            <a:r>
              <a:rPr lang="ru-RU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любом </a:t>
            </a:r>
            <a:r>
              <a:rPr lang="ru-RU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кабинете допускаются школьники, прошедшие инструктаж по технике безопасности, соблюдающие указания учителя, расписавшиеся в журнале регистрации инструктажа.</a:t>
            </a:r>
          </a:p>
        </p:txBody>
      </p:sp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827088" y="2205038"/>
            <a:ext cx="7632700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chemeClr val="accent2"/>
                </a:solidFill>
                <a:latin typeface="Cambria" pitchFamily="18" charset="0"/>
              </a:rPr>
              <a:t>Необходимо неукоснительно соблюдать правила  по технике безопасности</a:t>
            </a:r>
            <a:r>
              <a:rPr lang="ru-RU" sz="2800">
                <a:solidFill>
                  <a:schemeClr val="accent2"/>
                </a:solidFill>
              </a:rPr>
              <a:t>, в том числе и электробезопасности</a:t>
            </a:r>
            <a:r>
              <a:rPr lang="ru-RU" sz="2800">
                <a:solidFill>
                  <a:schemeClr val="accent2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ru-RU" sz="2800">
                <a:solidFill>
                  <a:schemeClr val="accent2"/>
                </a:solidFill>
                <a:latin typeface="Cambria" pitchFamily="18" charset="0"/>
              </a:rPr>
              <a:t>Нарушение этих правил может привести к поражению электрическим током, к получению механических повреждений и травм, вызвать возгорание.</a:t>
            </a:r>
          </a:p>
        </p:txBody>
      </p:sp>
      <p:pic>
        <p:nvPicPr>
          <p:cNvPr id="19459" name="Picture 2" descr="C:\Users\Дом\Pictures\физика эб\48102841_1251525764_01_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9788" y="5340350"/>
            <a:ext cx="1477962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 descr="C:\Users\Дом\Pictures\физика эб\48102843_1251525777_01_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5321300"/>
            <a:ext cx="12382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в конец 5">
            <a:hlinkClick r:id="rId4" action="ppaction://hlinksldjump" highlightClick="1"/>
          </p:cNvPr>
          <p:cNvSpPr/>
          <p:nvPr/>
        </p:nvSpPr>
        <p:spPr>
          <a:xfrm>
            <a:off x="7454" y="6320333"/>
            <a:ext cx="360040" cy="288032"/>
          </a:xfrm>
          <a:prstGeom prst="actionButtonEn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3"/>
          <p:cNvSpPr txBox="1">
            <a:spLocks noChangeArrowheads="1"/>
          </p:cNvSpPr>
          <p:nvPr/>
        </p:nvSpPr>
        <p:spPr bwMode="auto">
          <a:xfrm>
            <a:off x="231775" y="304800"/>
            <a:ext cx="914876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	</a:t>
            </a:r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ПРАВИЛА ПОВЕДЕНИЯ И ТЕХНИКИ БЕЗОПАСНОСТИ</a:t>
            </a:r>
          </a:p>
          <a:p>
            <a:pPr lvl="1"/>
            <a:r>
              <a:rPr lang="ru-RU">
                <a:latin typeface="Cambria" pitchFamily="18" charset="0"/>
              </a:rPr>
              <a:t>1.	Включать и выключать </a:t>
            </a:r>
            <a:r>
              <a:rPr lang="ru-RU"/>
              <a:t>электрооборудование</a:t>
            </a:r>
            <a:r>
              <a:rPr lang="ru-RU">
                <a:latin typeface="Cambria" pitchFamily="18" charset="0"/>
              </a:rPr>
              <a:t> только с разрешения учителя.</a:t>
            </a:r>
          </a:p>
          <a:p>
            <a:pPr lvl="1"/>
            <a:r>
              <a:rPr lang="ru-RU">
                <a:latin typeface="Cambria" pitchFamily="18" charset="0"/>
              </a:rPr>
              <a:t>2.	Перед началом работы ученик должен убедиться в отсутствии видимых </a:t>
            </a:r>
          </a:p>
          <a:p>
            <a:r>
              <a:rPr lang="ru-RU">
                <a:latin typeface="Cambria" pitchFamily="18" charset="0"/>
              </a:rPr>
              <a:t>	повреждений оборудования .</a:t>
            </a:r>
          </a:p>
          <a:p>
            <a:pPr lvl="1"/>
            <a:r>
              <a:rPr lang="ru-RU">
                <a:latin typeface="Cambria" pitchFamily="18" charset="0"/>
              </a:rPr>
              <a:t>3.	Не подключать кабели, разъёмы и другую аппаратуру.</a:t>
            </a:r>
          </a:p>
          <a:p>
            <a:pPr lvl="1"/>
            <a:r>
              <a:rPr lang="ru-RU">
                <a:latin typeface="Cambria" pitchFamily="18" charset="0"/>
              </a:rPr>
              <a:t>4.	Соблюдать правила последовательности включения и выключения </a:t>
            </a:r>
          </a:p>
          <a:p>
            <a:pPr lvl="1"/>
            <a:r>
              <a:rPr lang="ru-RU">
                <a:latin typeface="Cambria" pitchFamily="18" charset="0"/>
              </a:rPr>
              <a:t>	</a:t>
            </a:r>
            <a:r>
              <a:rPr lang="ru-RU"/>
              <a:t>оборудования</a:t>
            </a:r>
            <a:r>
              <a:rPr lang="ru-RU">
                <a:latin typeface="Cambria" pitchFamily="18" charset="0"/>
              </a:rPr>
              <a:t>.</a:t>
            </a:r>
          </a:p>
          <a:p>
            <a:pPr lvl="1"/>
            <a:r>
              <a:rPr lang="ru-RU">
                <a:latin typeface="Cambria" pitchFamily="18" charset="0"/>
              </a:rPr>
              <a:t>5.	При  появлении изменений в функционировании аппаратуры, </a:t>
            </a:r>
          </a:p>
          <a:p>
            <a:pPr lvl="1"/>
            <a:r>
              <a:rPr lang="ru-RU">
                <a:latin typeface="Cambria" pitchFamily="18" charset="0"/>
              </a:rPr>
              <a:t>	самопроизвольного её отключения необходимо немедленно </a:t>
            </a:r>
          </a:p>
          <a:p>
            <a:pPr lvl="1"/>
            <a:r>
              <a:rPr lang="ru-RU">
                <a:latin typeface="Cambria" pitchFamily="18" charset="0"/>
              </a:rPr>
              <a:t>	прекратить работу и сообщить об этом преподавателю.</a:t>
            </a:r>
          </a:p>
          <a:p>
            <a:endParaRPr lang="ru-RU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198438" y="3435350"/>
            <a:ext cx="8793162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	</a:t>
            </a:r>
            <a:r>
              <a:rPr lang="ru-RU" b="1">
                <a:solidFill>
                  <a:srgbClr val="FF0000"/>
                </a:solidFill>
                <a:latin typeface="Cambria" pitchFamily="18" charset="0"/>
              </a:rPr>
              <a:t>ЗАПРЕЩАЕТСЯ:</a:t>
            </a:r>
          </a:p>
          <a:p>
            <a:pPr lvl="1"/>
            <a:r>
              <a:rPr lang="ru-RU">
                <a:latin typeface="Cambria" pitchFamily="18" charset="0"/>
              </a:rPr>
              <a:t>1.	Пользоваться неисправной техникой.</a:t>
            </a:r>
          </a:p>
          <a:p>
            <a:pPr lvl="1"/>
            <a:r>
              <a:rPr lang="ru-RU">
                <a:latin typeface="Cambria" pitchFamily="18" charset="0"/>
              </a:rPr>
              <a:t>2.	При включённом компьютере отключать , подключать кабели, </a:t>
            </a:r>
          </a:p>
          <a:p>
            <a:r>
              <a:rPr lang="ru-RU">
                <a:latin typeface="Cambria" pitchFamily="18" charset="0"/>
              </a:rPr>
              <a:t>	соединяющие его различные устройства.</a:t>
            </a:r>
          </a:p>
          <a:p>
            <a:pPr lvl="1"/>
            <a:r>
              <a:rPr lang="ru-RU">
                <a:latin typeface="Cambria" pitchFamily="18" charset="0"/>
              </a:rPr>
              <a:t>3.	Касаться экрана компьютера , разъемов, соединительных кабелей, </a:t>
            </a:r>
          </a:p>
          <a:p>
            <a:pPr lvl="1"/>
            <a:r>
              <a:rPr lang="ru-RU">
                <a:latin typeface="Cambria" pitchFamily="18" charset="0"/>
              </a:rPr>
              <a:t>	токоведущих частей аппаратуры  руками или острыми металлическими </a:t>
            </a:r>
          </a:p>
          <a:p>
            <a:pPr lvl="1"/>
            <a:r>
              <a:rPr lang="ru-RU">
                <a:latin typeface="Cambria" pitchFamily="18" charset="0"/>
              </a:rPr>
              <a:t>	предметами.</a:t>
            </a:r>
          </a:p>
          <a:p>
            <a:pPr lvl="1"/>
            <a:r>
              <a:rPr lang="ru-RU">
                <a:latin typeface="Cambria" pitchFamily="18" charset="0"/>
              </a:rPr>
              <a:t>4.	Самостоятельно устранять неисправность работы </a:t>
            </a:r>
            <a:r>
              <a:rPr lang="ru-RU"/>
              <a:t>электрооборудования</a:t>
            </a:r>
            <a:r>
              <a:rPr lang="ru-RU">
                <a:latin typeface="Cambria" pitchFamily="18" charset="0"/>
              </a:rPr>
              <a:t>.</a:t>
            </a:r>
          </a:p>
          <a:p>
            <a:pPr lvl="1"/>
            <a:r>
              <a:rPr lang="ru-RU">
                <a:latin typeface="Cambria" pitchFamily="18" charset="0"/>
              </a:rPr>
              <a:t>5.	Передвигать системный блок и монитор</a:t>
            </a:r>
            <a:r>
              <a:rPr lang="ru-RU"/>
              <a:t> компьютера</a:t>
            </a:r>
            <a:r>
              <a:rPr lang="ru-RU">
                <a:latin typeface="Cambria" pitchFamily="18" charset="0"/>
              </a:rPr>
              <a:t>.</a:t>
            </a:r>
          </a:p>
          <a:p>
            <a:pPr lvl="1"/>
            <a:r>
              <a:rPr lang="ru-RU">
                <a:latin typeface="Cambria" pitchFamily="18" charset="0"/>
              </a:rPr>
              <a:t>6.	Нельзя приносить еду и напитки в кабинет. </a:t>
            </a:r>
          </a:p>
          <a:p>
            <a:pPr lvl="1"/>
            <a:r>
              <a:rPr lang="ru-RU">
                <a:latin typeface="Cambria" pitchFamily="18" charset="0"/>
              </a:rPr>
              <a:t>7.	Работать грязными, влажными руками, во влажной одежде.</a:t>
            </a:r>
          </a:p>
          <a:p>
            <a:pPr lvl="1"/>
            <a:endParaRPr lang="ru-RU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</p:txBody>
      </p:sp>
      <p:pic>
        <p:nvPicPr>
          <p:cNvPr id="20483" name="Picture 2" descr="C:\Users\Дом\Pictures\физика эб\48105111_1251531744_2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42426">
            <a:off x="7389813" y="2371725"/>
            <a:ext cx="1646237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в конец 5">
            <a:hlinkClick r:id="rId3" action="ppaction://hlinksldjump" highlightClick="1"/>
          </p:cNvPr>
          <p:cNvSpPr/>
          <p:nvPr/>
        </p:nvSpPr>
        <p:spPr>
          <a:xfrm>
            <a:off x="7454" y="6320333"/>
            <a:ext cx="360040" cy="288032"/>
          </a:xfrm>
          <a:prstGeom prst="actionButtonEn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J:\p-015 (10).jpg"/>
          <p:cNvPicPr>
            <a:picLocks noChangeAspect="1" noChangeArrowheads="1"/>
          </p:cNvPicPr>
          <p:nvPr/>
        </p:nvPicPr>
        <p:blipFill>
          <a:blip r:embed="rId2"/>
          <a:srcRect l="3136" t="41289" r="73024" b="42409"/>
          <a:stretch>
            <a:fillRect/>
          </a:stretch>
        </p:blipFill>
        <p:spPr bwMode="auto">
          <a:xfrm>
            <a:off x="4643438" y="260350"/>
            <a:ext cx="297656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J:\p-015 (10).jpg"/>
          <p:cNvPicPr>
            <a:picLocks noChangeAspect="1" noChangeArrowheads="1"/>
          </p:cNvPicPr>
          <p:nvPr/>
        </p:nvPicPr>
        <p:blipFill>
          <a:blip r:embed="rId2"/>
          <a:srcRect l="3435" t="58765" r="72641" b="24704"/>
          <a:stretch>
            <a:fillRect/>
          </a:stretch>
        </p:blipFill>
        <p:spPr bwMode="auto">
          <a:xfrm>
            <a:off x="1187450" y="260350"/>
            <a:ext cx="3289300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J:\p-015 (10).jpg"/>
          <p:cNvPicPr>
            <a:picLocks noChangeAspect="1" noChangeArrowheads="1"/>
          </p:cNvPicPr>
          <p:nvPr/>
        </p:nvPicPr>
        <p:blipFill>
          <a:blip r:embed="rId2"/>
          <a:srcRect l="72949" t="41196" r="3418" b="42284"/>
          <a:stretch>
            <a:fillRect/>
          </a:stretch>
        </p:blipFill>
        <p:spPr bwMode="auto">
          <a:xfrm>
            <a:off x="395288" y="3429000"/>
            <a:ext cx="3240087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J:\p-015 (10).jpg"/>
          <p:cNvPicPr>
            <a:picLocks noChangeAspect="1" noChangeArrowheads="1"/>
          </p:cNvPicPr>
          <p:nvPr/>
        </p:nvPicPr>
        <p:blipFill>
          <a:blip r:embed="rId2"/>
          <a:srcRect l="73236" t="23659" r="3418" b="59779"/>
          <a:stretch>
            <a:fillRect/>
          </a:stretch>
        </p:blipFill>
        <p:spPr bwMode="auto">
          <a:xfrm>
            <a:off x="5364163" y="3284538"/>
            <a:ext cx="3457575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правляющая кнопка: в конец 8">
            <a:hlinkClick r:id="rId3" action="ppaction://hlinksldjump" highlightClick="1"/>
          </p:cNvPr>
          <p:cNvSpPr/>
          <p:nvPr/>
        </p:nvSpPr>
        <p:spPr>
          <a:xfrm>
            <a:off x="7454" y="6320333"/>
            <a:ext cx="360040" cy="288032"/>
          </a:xfrm>
          <a:prstGeom prst="actionButtonEn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TC101859865[[fn=Порядок]]</Template>
  <TotalTime>1050</TotalTime>
  <Words>477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17</vt:i4>
      </vt:variant>
    </vt:vector>
  </HeadingPairs>
  <TitlesOfParts>
    <vt:vector size="34" baseType="lpstr">
      <vt:lpstr>Arial</vt:lpstr>
      <vt:lpstr>Cambria</vt:lpstr>
      <vt:lpstr>Wingdings</vt:lpstr>
      <vt:lpstr>Calibri</vt:lpstr>
      <vt:lpstr>Rockwell</vt:lpstr>
      <vt:lpstr>Kilter</vt:lpstr>
      <vt:lpstr>Kilter</vt:lpstr>
      <vt:lpstr>Kilter</vt:lpstr>
      <vt:lpstr>Kilter</vt:lpstr>
      <vt:lpstr>Kilter</vt:lpstr>
      <vt:lpstr>Kilter</vt:lpstr>
      <vt:lpstr>Kilter</vt:lpstr>
      <vt:lpstr>Kilter</vt:lpstr>
      <vt:lpstr>Kilter</vt:lpstr>
      <vt:lpstr>Kilter</vt:lpstr>
      <vt:lpstr>Kilter</vt:lpstr>
      <vt:lpstr>Kilter</vt:lpstr>
      <vt:lpstr>Электробезопасность –  правила без исключений! </vt:lpstr>
      <vt:lpstr>Слайд 2</vt:lpstr>
      <vt:lpstr>Электробезопасность </vt:lpstr>
      <vt:lpstr>Кабинеты  повышенной опасности в школе</vt:lpstr>
      <vt:lpstr>Кабинет физики</vt:lpstr>
      <vt:lpstr>Слайд 6</vt:lpstr>
      <vt:lpstr>К работе в любом кабинете допускаются школьники, прошедшие инструктаж по технике безопасности, соблюдающие указания учителя, расписавшиеся в журнале регистрации инструктажа.</vt:lpstr>
      <vt:lpstr>Слайд 8</vt:lpstr>
      <vt:lpstr>Слайд 9</vt:lpstr>
      <vt:lpstr>Мастерские </vt:lpstr>
      <vt:lpstr>Слайд 11</vt:lpstr>
      <vt:lpstr>Дома</vt:lpstr>
      <vt:lpstr>Слайд 13</vt:lpstr>
      <vt:lpstr>На улице</vt:lpstr>
      <vt:lpstr>Защитные средства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ЭЛЕКТРОБЕЗОПАСНОСТЬ -</dc:title>
  <dc:creator>Дом</dc:creator>
  <cp:lastModifiedBy>user</cp:lastModifiedBy>
  <cp:revision>44</cp:revision>
  <dcterms:created xsi:type="dcterms:W3CDTF">2011-11-12T11:09:36Z</dcterms:created>
  <dcterms:modified xsi:type="dcterms:W3CDTF">2016-03-17T16:47:00Z</dcterms:modified>
</cp:coreProperties>
</file>