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59" r:id="rId6"/>
    <p:sldId id="269" r:id="rId7"/>
    <p:sldId id="263" r:id="rId8"/>
    <p:sldId id="264" r:id="rId9"/>
    <p:sldId id="271" r:id="rId10"/>
    <p:sldId id="261" r:id="rId11"/>
    <p:sldId id="272" r:id="rId12"/>
    <p:sldId id="265" r:id="rId13"/>
    <p:sldId id="273" r:id="rId14"/>
    <p:sldId id="266" r:id="rId15"/>
    <p:sldId id="26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53" autoAdjust="0"/>
    <p:restoredTop sz="94670" autoAdjust="0"/>
  </p:normalViewPr>
  <p:slideViewPr>
    <p:cSldViewPr>
      <p:cViewPr>
        <p:scale>
          <a:sx n="91" d="100"/>
          <a:sy n="91" d="100"/>
        </p:scale>
        <p:origin x="-7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D79E55-243C-4BFA-9CA4-7D21A0650F88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FF490A-E1F4-449E-8C76-9B9311C4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CC14-6EC7-41E9-80DD-E77E718C7C92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3F14A31-5624-4F9C-B61E-24331E2F3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3EFBC7-3BDB-4C24-ADF0-9137225B7167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8EFFB81-86D1-4B86-9054-D62586CE8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AB42-2AE9-4141-8EDF-5394EF7B7AC2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9B664-5BEE-4F42-AAEB-5CACDA7BD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EA8C58C-B297-4CC0-8348-694752E3ABF0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855C494-022D-42D9-8EA2-8F5EC082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C3AA202-10E2-4BC1-8792-16661C0AC005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2661427-6054-4CA8-8F86-DC9B2C37E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75952D-84C3-4491-8D7C-F1EECEB9CCEF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C7F9F40-3BBA-4E83-B522-E06446070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75A87-B223-436E-8C5A-A1B9E29CFC3F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E429-7B28-4C4D-A403-63122B872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6CFC8A7-9293-43B2-BA30-F5FA5D66CD7E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4F2AD99-C468-49EA-841D-1A55087D8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316075-655B-4C8D-B0ED-115887B78D1D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2C92CB7-0AA4-4697-BDA5-92CA09E12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2DEE610-6BFE-4155-80F7-9D9E97B97339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55DA257-826C-4817-B880-7A6CD37EE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015BC5D-C5AB-4C94-A7F9-F2ED6597AB72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5CEFA7-0F67-430C-91EB-BD2772EE2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slide" Target="slide15.xml"/><Relationship Id="rId4" Type="http://schemas.openxmlformats.org/officeDocument/2006/relationships/image" Target="../media/image24.jpe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2.jpeg"/><Relationship Id="rId7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slide" Target="slide1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slide" Target="slide3.xml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50.jpeg"/><Relationship Id="rId4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5.gif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5.xml"/><Relationship Id="rId7" Type="http://schemas.openxmlformats.org/officeDocument/2006/relationships/image" Target="../media/image1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C:\Users\Дом\Pictures\физика эб\denenergeti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5888"/>
            <a:ext cx="66897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875" y="3789363"/>
            <a:ext cx="7772400" cy="3343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/>
              <a:t>Электробезопасность – </a:t>
            </a:r>
            <a:br>
              <a:rPr lang="ru-RU" sz="4800" dirty="0"/>
            </a:br>
            <a:r>
              <a:rPr lang="ru-RU" sz="4800" dirty="0" smtClean="0"/>
              <a:t>правила </a:t>
            </a:r>
            <a:r>
              <a:rPr lang="ru-RU" sz="4800" dirty="0"/>
              <a:t>без исключений!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692150"/>
            <a:ext cx="7772400" cy="15097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smtClean="0">
                <a:effectLst>
                  <a:outerShdw blurRad="38100" dist="38100" dir="2700000" algn="tl">
                    <a:srgbClr val="318FC5"/>
                  </a:outerShdw>
                </a:effectLst>
              </a:rPr>
              <a:t>Урок для обучающихся</a:t>
            </a:r>
            <a:r>
              <a:rPr lang="ru-RU" sz="2600" smtClean="0">
                <a:effectLst>
                  <a:outerShdw blurRad="38100" dist="38100" dir="2700000" algn="tl">
                    <a:srgbClr val="318FC5"/>
                  </a:outerShdw>
                </a:effectLst>
                <a:latin typeface="Arial" charset="0"/>
              </a:rPr>
              <a:t> МАОУ СОШ 163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smtClean="0">
                <a:effectLst>
                  <a:outerShdw blurRad="38100" dist="38100" dir="2700000" algn="tl">
                    <a:srgbClr val="318FC5"/>
                  </a:outerShdw>
                </a:effectLst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smtClean="0">
                <a:effectLst>
                  <a:outerShdw blurRad="38100" dist="38100" dir="2700000" algn="tl">
                    <a:srgbClr val="318FC5"/>
                  </a:outerShdw>
                </a:effectLst>
              </a:rPr>
              <a:t>Разработан</a:t>
            </a:r>
            <a:r>
              <a:rPr lang="ru-RU" sz="2600" smtClean="0">
                <a:effectLst>
                  <a:outerShdw blurRad="38100" dist="38100" dir="2700000" algn="tl">
                    <a:srgbClr val="318FC5"/>
                  </a:outerShdw>
                </a:effectLst>
                <a:latin typeface="Arial" charset="0"/>
              </a:rPr>
              <a:t> Футорянской И. Н</a:t>
            </a:r>
            <a:r>
              <a:rPr lang="ru-RU" sz="2600" smtClean="0">
                <a:effectLst>
                  <a:outerShdw blurRad="38100" dist="38100" dir="2700000" algn="tl">
                    <a:srgbClr val="318FC5"/>
                  </a:outerShdw>
                </a:effectLst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600" smtClean="0">
              <a:effectLst>
                <a:outerShdw blurRad="38100" dist="38100" dir="2700000" algn="tl">
                  <a:srgbClr val="318FC5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600" smtClean="0">
              <a:effectLst>
                <a:outerShdw blurRad="38100" dist="38100" dir="2700000" algn="tl">
                  <a:srgbClr val="318FC5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100000">
            <a:off x="-281782" y="2161382"/>
            <a:ext cx="5065713" cy="16954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Мастерские </a:t>
            </a:r>
            <a:endParaRPr lang="ru-RU" dirty="0"/>
          </a:p>
        </p:txBody>
      </p:sp>
      <p:pic>
        <p:nvPicPr>
          <p:cNvPr id="22530" name="Picture 2" descr="C:\Users\Дом\Pictures\физика эб\131790124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75349">
            <a:off x="323850" y="333375"/>
            <a:ext cx="256381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9" descr="C:\Users\Дом\Pictures\физика эб\002_plita_big.jpg"/>
          <p:cNvPicPr>
            <a:picLocks noChangeAspect="1" noChangeArrowheads="1"/>
          </p:cNvPicPr>
          <p:nvPr/>
        </p:nvPicPr>
        <p:blipFill>
          <a:blip r:embed="rId3"/>
          <a:srcRect l="17357" t="7257" r="30746" b="10771"/>
          <a:stretch>
            <a:fillRect/>
          </a:stretch>
        </p:blipFill>
        <p:spPr bwMode="auto">
          <a:xfrm rot="1049650">
            <a:off x="6383338" y="2551113"/>
            <a:ext cx="19700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 descr="C:\Users\Дом\Pictures\физика эб\1317968545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473575"/>
            <a:ext cx="26654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Дом\Pictures\физика эб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6225"/>
            <a:ext cx="30416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32547">
            <a:off x="3132138" y="2205038"/>
            <a:ext cx="2603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7"/>
          <a:srcRect l="23502" r="27538"/>
          <a:stretch>
            <a:fillRect/>
          </a:stretch>
        </p:blipFill>
        <p:spPr bwMode="auto">
          <a:xfrm>
            <a:off x="2843213" y="4292600"/>
            <a:ext cx="11668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442829">
            <a:off x="4211638" y="260350"/>
            <a:ext cx="1595437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в начало 13">
            <a:hlinkClick r:id="rId9" action="ppaction://hlinksldjump" highlightClick="1"/>
          </p:cNvPr>
          <p:cNvSpPr/>
          <p:nvPr/>
        </p:nvSpPr>
        <p:spPr>
          <a:xfrm>
            <a:off x="0" y="6021388"/>
            <a:ext cx="360363" cy="287337"/>
          </a:xfrm>
          <a:prstGeom prst="actionButtonBeginn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в конец 16">
            <a:hlinkClick r:id="rId10" action="ppaction://hlinksldjump" highlightClick="1"/>
          </p:cNvPr>
          <p:cNvSpPr/>
          <p:nvPr/>
        </p:nvSpPr>
        <p:spPr>
          <a:xfrm>
            <a:off x="7938" y="6319838"/>
            <a:ext cx="358775" cy="288925"/>
          </a:xfrm>
          <a:prstGeom prst="actionButtonE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J:\1266359337_pozh.-bezop.-2 (4).jpg"/>
          <p:cNvPicPr>
            <a:picLocks noChangeAspect="1" noChangeArrowheads="1"/>
          </p:cNvPicPr>
          <p:nvPr/>
        </p:nvPicPr>
        <p:blipFill>
          <a:blip r:embed="rId2"/>
          <a:srcRect l="21605" t="4576" r="60274" b="81111"/>
          <a:stretch>
            <a:fillRect/>
          </a:stretch>
        </p:blipFill>
        <p:spPr bwMode="auto">
          <a:xfrm>
            <a:off x="6935788" y="2278063"/>
            <a:ext cx="2111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J:\1266359337_pozh.-bezop.-2 (4).jpg"/>
          <p:cNvPicPr>
            <a:picLocks noChangeAspect="1" noChangeArrowheads="1"/>
          </p:cNvPicPr>
          <p:nvPr/>
        </p:nvPicPr>
        <p:blipFill>
          <a:blip r:embed="rId2"/>
          <a:srcRect l="40636" t="4684" r="41241" b="81111"/>
          <a:stretch>
            <a:fillRect/>
          </a:stretch>
        </p:blipFill>
        <p:spPr bwMode="auto">
          <a:xfrm>
            <a:off x="6923088" y="4503738"/>
            <a:ext cx="21447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J:\1266359337_pozh.-bezop.-2 (4).jpg"/>
          <p:cNvPicPr>
            <a:picLocks noChangeAspect="1" noChangeArrowheads="1"/>
          </p:cNvPicPr>
          <p:nvPr/>
        </p:nvPicPr>
        <p:blipFill>
          <a:blip r:embed="rId2"/>
          <a:srcRect l="1965" t="4584" r="79311" b="81111"/>
          <a:stretch>
            <a:fillRect/>
          </a:stretch>
        </p:blipFill>
        <p:spPr bwMode="auto">
          <a:xfrm>
            <a:off x="6902450" y="125413"/>
            <a:ext cx="2111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J:\1266359337_pozh.-bezop.-2 (4).jpg"/>
          <p:cNvPicPr>
            <a:picLocks noChangeAspect="1" noChangeArrowheads="1"/>
          </p:cNvPicPr>
          <p:nvPr/>
        </p:nvPicPr>
        <p:blipFill>
          <a:blip r:embed="rId2"/>
          <a:srcRect l="3081" t="19339" r="71661" b="61151"/>
          <a:stretch>
            <a:fillRect/>
          </a:stretch>
        </p:blipFill>
        <p:spPr bwMode="auto">
          <a:xfrm rot="-1127206">
            <a:off x="2555875" y="333375"/>
            <a:ext cx="282098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J:\1266361116_vzryvo-i-pozh.-bezopasnost.jpg"/>
          <p:cNvPicPr>
            <a:picLocks noChangeAspect="1" noChangeArrowheads="1"/>
          </p:cNvPicPr>
          <p:nvPr/>
        </p:nvPicPr>
        <p:blipFill>
          <a:blip r:embed="rId3"/>
          <a:srcRect l="73119" t="68994" r="3307" b="7903"/>
          <a:stretch>
            <a:fillRect/>
          </a:stretch>
        </p:blipFill>
        <p:spPr bwMode="auto">
          <a:xfrm>
            <a:off x="233363" y="2492375"/>
            <a:ext cx="25034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10"/>
          <p:cNvSpPr>
            <a:spLocks noChangeArrowheads="1"/>
          </p:cNvSpPr>
          <p:nvPr/>
        </p:nvSpPr>
        <p:spPr bwMode="auto">
          <a:xfrm>
            <a:off x="2916238" y="3698875"/>
            <a:ext cx="388778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3300"/>
                </a:solidFill>
                <a:latin typeface="Cambria" pitchFamily="18" charset="0"/>
              </a:rPr>
              <a:t>На электроустановках нанесены предупредительные специальные знаки или укреплены соответствующие плакаты. </a:t>
            </a:r>
          </a:p>
          <a:p>
            <a:r>
              <a:rPr lang="ru-RU">
                <a:solidFill>
                  <a:srgbClr val="FF3300"/>
                </a:solidFill>
                <a:latin typeface="Cambria" pitchFamily="18" charset="0"/>
              </a:rPr>
              <a:t>Все эти плакаты предупреждают человека об опасности поражения электрическим током, и пренебрегать ими, а тем более снимать и срывать их недопустимо.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100000">
            <a:off x="-181769" y="2602707"/>
            <a:ext cx="2058987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Дома</a:t>
            </a:r>
            <a:endParaRPr lang="ru-RU" dirty="0"/>
          </a:p>
        </p:txBody>
      </p:sp>
      <p:pic>
        <p:nvPicPr>
          <p:cNvPr id="24578" name="Picture 9" descr="J:\image005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0278">
            <a:off x="4800600" y="187325"/>
            <a:ext cx="3430588" cy="25527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79" name="Picture 11" descr="J:\943cc20c05940d2797d2861088a5b5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29061">
            <a:off x="2447925" y="971550"/>
            <a:ext cx="2690813" cy="37449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0" name="Picture 2" descr="J:\1273816671_mamairina2_all.jpg"/>
          <p:cNvPicPr>
            <a:picLocks noChangeAspect="1" noChangeArrowheads="1"/>
          </p:cNvPicPr>
          <p:nvPr/>
        </p:nvPicPr>
        <p:blipFill>
          <a:blip r:embed="rId4"/>
          <a:srcRect l="4515" t="12863" r="52205" b="8160"/>
          <a:stretch>
            <a:fillRect/>
          </a:stretch>
        </p:blipFill>
        <p:spPr bwMode="auto">
          <a:xfrm rot="1744498">
            <a:off x="5219700" y="2781300"/>
            <a:ext cx="2998788" cy="38877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71383">
            <a:off x="179388" y="260350"/>
            <a:ext cx="21717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J:\1266359205_pozh.-bezop.-1 (3).jpg"/>
          <p:cNvPicPr>
            <a:picLocks noChangeAspect="1" noChangeArrowheads="1"/>
          </p:cNvPicPr>
          <p:nvPr/>
        </p:nvPicPr>
        <p:blipFill>
          <a:blip r:embed="rId6"/>
          <a:srcRect l="21494" t="4597" r="2351" b="81441"/>
          <a:stretch>
            <a:fillRect/>
          </a:stretch>
        </p:blipFill>
        <p:spPr bwMode="auto">
          <a:xfrm>
            <a:off x="0" y="5346700"/>
            <a:ext cx="5724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начало 7">
            <a:hlinkClick r:id="rId7" action="ppaction://hlinksldjump" highlightClick="1"/>
          </p:cNvPr>
          <p:cNvSpPr/>
          <p:nvPr/>
        </p:nvSpPr>
        <p:spPr>
          <a:xfrm>
            <a:off x="0" y="6021388"/>
            <a:ext cx="360363" cy="287337"/>
          </a:xfrm>
          <a:prstGeom prst="actionButtonBeginn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в конец 8">
            <a:hlinkClick r:id="rId8" action="ppaction://hlinksldjump" highlightClick="1"/>
          </p:cNvPr>
          <p:cNvSpPr/>
          <p:nvPr/>
        </p:nvSpPr>
        <p:spPr>
          <a:xfrm>
            <a:off x="7938" y="6319838"/>
            <a:ext cx="358775" cy="288925"/>
          </a:xfrm>
          <a:prstGeom prst="actionButtonE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J:\1286972146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50" y="3141663"/>
            <a:ext cx="2057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J:\1286972081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98098">
            <a:off x="900113" y="4149725"/>
            <a:ext cx="17875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J:\1286972116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04806">
            <a:off x="3132138" y="3429000"/>
            <a:ext cx="18827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J:\1286972122_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23488">
            <a:off x="355600" y="1260475"/>
            <a:ext cx="16811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J:\1286972088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7363" y="981075"/>
            <a:ext cx="22304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J:\003z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327025"/>
            <a:ext cx="16891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J:\1286972112_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5245">
            <a:off x="6508750" y="303213"/>
            <a:ext cx="19812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в начало 10">
            <a:hlinkClick r:id="rId9" action="ppaction://hlinksldjump" highlightClick="1"/>
          </p:cNvPr>
          <p:cNvSpPr/>
          <p:nvPr/>
        </p:nvSpPr>
        <p:spPr>
          <a:xfrm>
            <a:off x="0" y="6021388"/>
            <a:ext cx="360363" cy="287337"/>
          </a:xfrm>
          <a:prstGeom prst="actionButtonBeginn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Дом\Pictures\физика эб\0092582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84175"/>
            <a:ext cx="3095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100000">
            <a:off x="-284163" y="2713038"/>
            <a:ext cx="2974975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улице</a:t>
            </a:r>
            <a:endParaRPr lang="ru-RU" dirty="0"/>
          </a:p>
        </p:txBody>
      </p:sp>
      <p:pic>
        <p:nvPicPr>
          <p:cNvPr id="26627" name="Picture 6" descr="J:\boy_2.jpg"/>
          <p:cNvPicPr>
            <a:picLocks noChangeAspect="1" noChangeArrowheads="1"/>
          </p:cNvPicPr>
          <p:nvPr/>
        </p:nvPicPr>
        <p:blipFill>
          <a:blip r:embed="rId3"/>
          <a:srcRect t="9399"/>
          <a:stretch>
            <a:fillRect/>
          </a:stretch>
        </p:blipFill>
        <p:spPr bwMode="auto">
          <a:xfrm rot="1318553">
            <a:off x="6450013" y="625475"/>
            <a:ext cx="23320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36538"/>
            <a:ext cx="32543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88900" y="4868863"/>
            <a:ext cx="64992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НЕ участвуйте в </a:t>
            </a:r>
            <a:r>
              <a:rPr lang="ru-RU" b="1">
                <a:solidFill>
                  <a:srgbClr val="FF0000"/>
                </a:solidFill>
              </a:rPr>
              <a:t>краже </a:t>
            </a:r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проводов с линий </a:t>
            </a:r>
          </a:p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электропередачи и кабельной продукции.</a:t>
            </a:r>
          </a:p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Это опасно для жизни и уголовно наказуемо.</a:t>
            </a:r>
          </a:p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НЕ играйте с проводами, не пытайтесь пролить на них жидкость.</a:t>
            </a:r>
            <a:br>
              <a:rPr lang="ru-RU" b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НЕ разводите костры под линией электропередачи.</a:t>
            </a:r>
            <a:br>
              <a:rPr lang="ru-RU" b="1">
                <a:solidFill>
                  <a:srgbClr val="FF0000"/>
                </a:solidFill>
                <a:latin typeface="Cambria" pitchFamily="18" charset="0"/>
              </a:rPr>
            </a:br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6630" name="Picture 4" descr="J:\B08CCCB4BEEF4757809A3A740F9310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85259">
            <a:off x="6508750" y="3578225"/>
            <a:ext cx="202723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114300" y="3778250"/>
            <a:ext cx="360363" cy="287338"/>
          </a:xfrm>
          <a:prstGeom prst="actionButtonBeginn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в конец 8">
            <a:hlinkClick r:id="rId7" action="ppaction://hlinksldjump" highlightClick="1"/>
          </p:cNvPr>
          <p:cNvSpPr/>
          <p:nvPr/>
        </p:nvSpPr>
        <p:spPr>
          <a:xfrm>
            <a:off x="122238" y="4076700"/>
            <a:ext cx="360362" cy="288925"/>
          </a:xfrm>
          <a:prstGeom prst="actionButtonE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100000">
            <a:off x="-1814513" y="2438401"/>
            <a:ext cx="5064125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Защитные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eaLnBrk="1" fontAlgn="auto" hangingPunct="1">
              <a:defRPr/>
            </a:pPr>
            <a:endParaRPr lang="ru-RU"/>
          </a:p>
        </p:txBody>
      </p:sp>
      <p:pic>
        <p:nvPicPr>
          <p:cNvPr id="27651" name="Picture 2" descr="J:\1266361544_zashhitnye-sred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476250"/>
            <a:ext cx="6840537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98425" y="6453188"/>
            <a:ext cx="360363" cy="288925"/>
          </a:xfrm>
          <a:prstGeom prst="actionButtonBeginn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 rot="507453">
            <a:off x="2560638" y="1971675"/>
            <a:ext cx="5994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Опасным для организма является ток, при котором невозможно самостоятельно оторваться от проводников, так как очень быстро происходит пробой кожи, и величина тока, проходящего через организм, быстро возрастает.</a:t>
            </a:r>
          </a:p>
          <a:p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Переменный ток величиной более 25-30 мА представляет серьёзную опасность; ток более 50 мА приводит к электротравме и может вызвать наступление смерти; ток в 100 мА вызывает летальный исход.</a:t>
            </a:r>
          </a:p>
        </p:txBody>
      </p:sp>
      <p:pic>
        <p:nvPicPr>
          <p:cNvPr id="28674" name="Picture 3" descr="C:\Users\Дом\AppData\Local\Microsoft\Windows\Temporary Internet Files\Content.IE5\UZ88AZT4\MC90024146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57163"/>
            <a:ext cx="15763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C:\Users\Дом\AppData\Local\Microsoft\Windows\Temporary Internet Files\Content.IE5\WZL5O1JU\MC90024163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698875"/>
            <a:ext cx="14493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C:\Users\Дом\AppData\Local\Microsoft\Windows\Temporary Internet Files\Content.IE5\XFHBSZBE\MC90038897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0313" y="1412875"/>
            <a:ext cx="1154112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C:\Users\Дом\AppData\Local\Microsoft\Windows\Temporary Internet Files\Content.IE5\UZ88AZT4\MP90044906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99383">
            <a:off x="3346450" y="5011738"/>
            <a:ext cx="1519238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C:\Users\Дом\AppData\Local\Microsoft\Windows\Temporary Internet Files\Content.IE5\UZ88AZT4\MC900297247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813137">
            <a:off x="4021138" y="285750"/>
            <a:ext cx="131286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начало 7">
            <a:hlinkClick r:id="rId7" action="ppaction://hlinksldjump" highlightClick="1"/>
          </p:cNvPr>
          <p:cNvSpPr/>
          <p:nvPr/>
        </p:nvSpPr>
        <p:spPr>
          <a:xfrm>
            <a:off x="98425" y="6453188"/>
            <a:ext cx="360363" cy="288925"/>
          </a:xfrm>
          <a:prstGeom prst="actionButtonBeginn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3059113" y="549275"/>
            <a:ext cx="5932487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mbria" pitchFamily="18" charset="0"/>
              </a:rPr>
              <a:t>Как и всякая сила, электричество может быть опасным и даже смертельным. Обращаться с ним нужно очень осторожно и умело. </a:t>
            </a:r>
          </a:p>
          <a:p>
            <a:r>
              <a:rPr lang="ru-RU" sz="2800">
                <a:latin typeface="Cambria" pitchFamily="18" charset="0"/>
              </a:rPr>
              <a:t>Все эксперименты с электричеством</a:t>
            </a:r>
            <a:r>
              <a:rPr lang="ru-RU" sz="2800"/>
              <a:t> опасны для ВАШЕЙ жизни</a:t>
            </a:r>
          </a:p>
        </p:txBody>
      </p:sp>
      <p:pic>
        <p:nvPicPr>
          <p:cNvPr id="29698" name="Picture 3" descr="C:\Users\Дом\Pictures\физика эб\1298053877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810607">
            <a:off x="323850" y="4149725"/>
            <a:ext cx="309721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924300" y="3644900"/>
            <a:ext cx="36004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318FC5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318FC5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318FC5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318FC5"/>
                </a:outerShdw>
              </a:effectLst>
            </a:endParaRPr>
          </a:p>
          <a:p>
            <a:pPr>
              <a:defRPr/>
            </a:pPr>
            <a:r>
              <a:rPr lang="ru-RU" sz="2000">
                <a:effectLst>
                  <a:outerShdw blurRad="38100" dist="38100" dir="2700000" algn="tl">
                    <a:srgbClr val="318FC5"/>
                  </a:outerShdw>
                </a:effectLst>
              </a:rPr>
              <a:t>Спасибо за внимание! </a:t>
            </a:r>
            <a:br>
              <a:rPr lang="ru-RU" sz="2000">
                <a:effectLst>
                  <a:outerShdw blurRad="38100" dist="38100" dir="2700000" algn="tl">
                    <a:srgbClr val="318FC5"/>
                  </a:outerShdw>
                </a:effectLst>
              </a:rPr>
            </a:br>
            <a:r>
              <a:rPr lang="ru-RU" sz="2000">
                <a:effectLst>
                  <a:outerShdw blurRad="38100" dist="38100" dir="2700000" algn="tl">
                    <a:srgbClr val="318FC5"/>
                  </a:outerShdw>
                </a:effectLst>
              </a:rPr>
              <a:t>Берегите себя и своих близких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2" descr="C:\Users\Дом\Pictures\физика эб\1251377725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543425"/>
            <a:ext cx="29178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0" descr="C:\Users\Дом\Pictures\физика эб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209550"/>
            <a:ext cx="61087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684213" y="836613"/>
            <a:ext cx="8135937" cy="5184775"/>
          </a:xfrm>
        </p:spPr>
        <p:txBody>
          <a:bodyPr>
            <a:noAutofit/>
          </a:bodyPr>
          <a:lstStyle/>
          <a:p>
            <a:pPr marL="68580" indent="0" eaLnBrk="1" fontAlgn="auto" hangingPunct="1"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Электрическая энергия</a:t>
            </a:r>
            <a:r>
              <a:rPr lang="ru-RU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</a:p>
          <a:p>
            <a:pPr marL="68580" indent="0" eaLnBrk="1" fontAlgn="auto" hangingPunct="1">
              <a:buFont typeface="Wingdings" pitchFamily="2" charset="2"/>
              <a:buNone/>
              <a:defRPr/>
            </a:pPr>
            <a:r>
              <a:rPr lang="ru-RU" dirty="0" smtClean="0"/>
              <a:t>наш </a:t>
            </a:r>
            <a:r>
              <a:rPr lang="ru-RU" dirty="0"/>
              <a:t>верный помощник. Это свет в твоем доме. Благодаря электричеству работают телевизор и компьютер, холодильник и стиральная машина. Электропоезда доставляют пассажиров и грузы на большие расстояния. Электричество приводит в движение приборы и станки на заводах. </a:t>
            </a:r>
            <a:br>
              <a:rPr lang="ru-RU" dirty="0"/>
            </a:br>
            <a:r>
              <a:rPr lang="ru-RU" dirty="0"/>
              <a:t>Но знай, что электричество может быть опасным – если не соблюдать простые правила обращения с ним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100000">
            <a:off x="-234156" y="2474119"/>
            <a:ext cx="6265862" cy="16954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Электробезопасность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4221163"/>
            <a:ext cx="2289175" cy="709612"/>
          </a:xfrm>
        </p:spPr>
        <p:txBody>
          <a:bodyPr/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ru-RU" sz="2400" dirty="0" smtClean="0">
                <a:hlinkClick r:id="rId2" action="ppaction://hlinksldjump"/>
              </a:rPr>
              <a:t>В школе</a:t>
            </a:r>
            <a:endParaRPr lang="ru-RU" sz="2400" dirty="0">
              <a:hlinkClick r:id="rId2" action="ppaction://hlinksldjump"/>
            </a:endParaRPr>
          </a:p>
        </p:txBody>
      </p:sp>
      <p:sp>
        <p:nvSpPr>
          <p:cNvPr id="15363" name="Объект 2">
            <a:hlinkClick r:id="rId3" action="ppaction://hlinksldjump"/>
          </p:cNvPr>
          <p:cNvSpPr txBox="1">
            <a:spLocks/>
          </p:cNvSpPr>
          <p:nvPr/>
        </p:nvSpPr>
        <p:spPr bwMode="auto">
          <a:xfrm>
            <a:off x="87313" y="4879975"/>
            <a:ext cx="21605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8263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400">
                <a:latin typeface="Cambria" pitchFamily="18" charset="0"/>
                <a:hlinkClick r:id="rId3" action="ppaction://hlinksldjump"/>
              </a:rPr>
              <a:t>Дома</a:t>
            </a:r>
            <a:endParaRPr lang="ru-RU" sz="2400">
              <a:latin typeface="Cambria" pitchFamily="18" charset="0"/>
            </a:endParaRPr>
          </a:p>
        </p:txBody>
      </p:sp>
      <p:sp>
        <p:nvSpPr>
          <p:cNvPr id="15364" name="Объект 2">
            <a:hlinkClick r:id="rId4" action="ppaction://hlinksldjump"/>
          </p:cNvPr>
          <p:cNvSpPr txBox="1">
            <a:spLocks/>
          </p:cNvSpPr>
          <p:nvPr/>
        </p:nvSpPr>
        <p:spPr bwMode="auto">
          <a:xfrm>
            <a:off x="123825" y="5389563"/>
            <a:ext cx="26241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8263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sz="2400">
                <a:latin typeface="Cambria" pitchFamily="18" charset="0"/>
                <a:hlinkClick r:id="rId4" action="ppaction://hlinksldjump"/>
              </a:rPr>
              <a:t>На улице</a:t>
            </a:r>
            <a:endParaRPr lang="ru-RU" sz="2400">
              <a:latin typeface="Cambria" pitchFamily="18" charset="0"/>
            </a:endParaRPr>
          </a:p>
        </p:txBody>
      </p:sp>
      <p:pic>
        <p:nvPicPr>
          <p:cNvPr id="15365" name="Picture 2" descr="J:\640x480cropthumb461119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188913"/>
            <a:ext cx="4379912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75" y="13716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mbria" pitchFamily="18" charset="0"/>
                <a:hlinkClick r:id="rId6" action="ppaction://hlinksldjump"/>
              </a:rPr>
              <a:t>Пра</a:t>
            </a:r>
            <a:r>
              <a:rPr lang="ru-RU" sz="2400">
                <a:hlinkClick r:id="rId6" action="ppaction://hlinksldjump"/>
              </a:rPr>
              <a:t>в</a:t>
            </a:r>
            <a:r>
              <a:rPr lang="ru-RU" sz="2400">
                <a:latin typeface="Cambria" pitchFamily="18" charset="0"/>
                <a:hlinkClick r:id="rId6" action="ppaction://hlinksldjump"/>
              </a:rPr>
              <a:t>ила перемещения </a:t>
            </a:r>
            <a:br>
              <a:rPr lang="ru-RU" sz="2400">
                <a:latin typeface="Cambria" pitchFamily="18" charset="0"/>
                <a:hlinkClick r:id="rId6" action="ppaction://hlinksldjump"/>
              </a:rPr>
            </a:br>
            <a:r>
              <a:rPr lang="ru-RU" sz="2400">
                <a:latin typeface="Cambria" pitchFamily="18" charset="0"/>
                <a:hlinkClick r:id="rId6" action="ppaction://hlinksldjump"/>
              </a:rPr>
              <a:t>в зоне шагового </a:t>
            </a:r>
          </a:p>
          <a:p>
            <a:r>
              <a:rPr lang="ru-RU" sz="2400">
                <a:latin typeface="Cambria" pitchFamily="18" charset="0"/>
                <a:hlinkClick r:id="rId6" action="ppaction://hlinksldjump"/>
              </a:rPr>
              <a:t>напряжения</a:t>
            </a:r>
            <a:endParaRPr lang="ru-RU" sz="2400">
              <a:latin typeface="Cambria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3188" y="3573463"/>
            <a:ext cx="2289175" cy="7096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itchFamily="2" charset="2"/>
              <a:buNone/>
              <a:defRPr/>
            </a:pPr>
            <a:r>
              <a:rPr lang="ru-RU" sz="2400" dirty="0" smtClean="0"/>
              <a:t>Реанимация</a:t>
            </a:r>
            <a:endParaRPr lang="ru-RU" sz="2400" dirty="0">
              <a:hlinkClick r:id="rId2" action="ppaction://hlinksldjump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3188" y="2754313"/>
            <a:ext cx="2289175" cy="709612"/>
          </a:xfrm>
          <a:prstGeom prst="rect">
            <a:avLst/>
          </a:prstGeom>
        </p:spPr>
        <p:txBody>
          <a:bodyPr anchor="ctr"/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itchFamily="2" charset="2"/>
              <a:buNone/>
              <a:defRPr/>
            </a:pPr>
            <a:r>
              <a:rPr lang="ru-RU" sz="2400" dirty="0" smtClean="0">
                <a:hlinkClick r:id="rId7" action="ppaction://hlinksldjump"/>
              </a:rPr>
              <a:t>Защитные средства</a:t>
            </a:r>
            <a:endParaRPr lang="ru-RU" sz="2400" dirty="0">
              <a:hlinkClick r:id="rId2" action="ppaction://hlinksldjump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805021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318FC5"/>
                  </a:outerShdw>
                </a:effectLst>
              </a:rPr>
              <a:t>Кабинеты </a:t>
            </a:r>
            <a:br>
              <a:rPr lang="ru-RU" sz="4000" smtClean="0">
                <a:effectLst>
                  <a:outerShdw blurRad="38100" dist="38100" dir="2700000" algn="tl">
                    <a:srgbClr val="318FC5"/>
                  </a:outerShdw>
                </a:effectLst>
              </a:rPr>
            </a:br>
            <a:r>
              <a:rPr lang="ru-RU" sz="4000" smtClean="0">
                <a:effectLst>
                  <a:outerShdw blurRad="38100" dist="38100" dir="2700000" algn="tl">
                    <a:srgbClr val="318FC5"/>
                  </a:outerShdw>
                </a:effectLst>
              </a:rPr>
              <a:t>повышенной опасности</a:t>
            </a:r>
            <a:r>
              <a:rPr lang="ru-RU" sz="4000" smtClean="0">
                <a:effectLst>
                  <a:outerShdw blurRad="38100" dist="38100" dir="2700000" algn="tl">
                    <a:srgbClr val="318FC5"/>
                  </a:outerShdw>
                </a:effectLst>
                <a:latin typeface="Arial" charset="0"/>
              </a:rPr>
              <a:t> в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4350"/>
            <a:ext cx="2144713" cy="852488"/>
          </a:xfrm>
        </p:spPr>
        <p:txBody>
          <a:bodyPr/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ru-RU" sz="3000" dirty="0" smtClean="0">
                <a:hlinkClick r:id="rId2" action="ppaction://hlinksldjump"/>
              </a:rPr>
              <a:t>Физика</a:t>
            </a:r>
            <a:endParaRPr lang="ru-RU" sz="3000" dirty="0"/>
          </a:p>
        </p:txBody>
      </p:sp>
      <p:sp>
        <p:nvSpPr>
          <p:cNvPr id="17411" name="Объект 2"/>
          <p:cNvSpPr txBox="1">
            <a:spLocks/>
          </p:cNvSpPr>
          <p:nvPr/>
        </p:nvSpPr>
        <p:spPr bwMode="auto">
          <a:xfrm>
            <a:off x="827088" y="3271838"/>
            <a:ext cx="3168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ru-RU" sz="3000">
                <a:effectLst>
                  <a:outerShdw blurRad="38100" dist="38100" dir="2700000" algn="tl">
                    <a:srgbClr val="318FC5"/>
                  </a:outerShdw>
                </a:effectLst>
                <a:latin typeface="Cambria" pitchFamily="18" charset="0"/>
                <a:hlinkClick r:id="rId3" action="ppaction://hlinksldjump"/>
              </a:rPr>
              <a:t>Информатика</a:t>
            </a:r>
            <a:endParaRPr lang="ru-RU" sz="3000">
              <a:effectLst>
                <a:outerShdw blurRad="38100" dist="38100" dir="2700000" algn="tl">
                  <a:srgbClr val="318FC5"/>
                </a:outerShdw>
              </a:effectLst>
              <a:latin typeface="Cambria" pitchFamily="18" charset="0"/>
            </a:endParaRPr>
          </a:p>
        </p:txBody>
      </p:sp>
      <p:sp>
        <p:nvSpPr>
          <p:cNvPr id="17412" name="Объект 2"/>
          <p:cNvSpPr txBox="1">
            <a:spLocks/>
          </p:cNvSpPr>
          <p:nvPr/>
        </p:nvSpPr>
        <p:spPr bwMode="auto">
          <a:xfrm>
            <a:off x="900113" y="4724400"/>
            <a:ext cx="3024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ru-RU" sz="3000">
                <a:effectLst>
                  <a:outerShdw blurRad="38100" dist="38100" dir="2700000" algn="tl">
                    <a:srgbClr val="318FC5"/>
                  </a:outerShdw>
                </a:effectLst>
                <a:latin typeface="Cambria" pitchFamily="18" charset="0"/>
                <a:hlinkClick r:id="rId4" action="ppaction://hlinksldjump"/>
              </a:rPr>
              <a:t>Мастерские</a:t>
            </a:r>
            <a:endParaRPr lang="ru-RU" sz="3000">
              <a:effectLst>
                <a:outerShdw blurRad="38100" dist="38100" dir="2700000" algn="tl">
                  <a:srgbClr val="318FC5"/>
                </a:outerShdw>
              </a:effectLst>
              <a:latin typeface="Cambria" pitchFamily="18" charset="0"/>
            </a:endParaRPr>
          </a:p>
        </p:txBody>
      </p:sp>
      <p:pic>
        <p:nvPicPr>
          <p:cNvPr id="16389" name="Picture 2" descr="J:\824057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0" y="1557338"/>
            <a:ext cx="3467100" cy="51847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Кабинет физики</a:t>
            </a:r>
            <a:endParaRPr lang="ru-RU" dirty="0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0" y="6021388"/>
            <a:ext cx="360363" cy="287337"/>
          </a:xfrm>
          <a:prstGeom prst="actionButtonBeginn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в конец 6">
            <a:hlinkClick r:id="rId3" action="ppaction://hlinksldjump" highlightClick="1"/>
          </p:cNvPr>
          <p:cNvSpPr/>
          <p:nvPr/>
        </p:nvSpPr>
        <p:spPr>
          <a:xfrm>
            <a:off x="7938" y="6319838"/>
            <a:ext cx="358775" cy="288925"/>
          </a:xfrm>
          <a:prstGeom prst="actionButtonE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Picture 2" descr="C:\Users\Дом\AppData\Local\Microsoft\Windows\Temporary Internet Files\Content.IE5\WZL5O1JU\MC90024109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15888"/>
            <a:ext cx="9128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Дом\AppData\Local\Microsoft\Windows\Temporary Internet Files\Content.IE5\XFHBSZBE\MC90023383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6513"/>
            <a:ext cx="23923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7" descr="C:\Users\Дом\Pictures\физика эб\1255327905_3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97798">
            <a:off x="6461125" y="4503738"/>
            <a:ext cx="23749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C:\Users\Дом\Pictures\физика эб\mill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53362">
            <a:off x="6145213" y="5664200"/>
            <a:ext cx="133508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83458">
            <a:off x="3817938" y="1554163"/>
            <a:ext cx="45831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C:\Users\Дом\Pictures\физика эб\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4703763"/>
            <a:ext cx="33496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C:\Users\Дом\Pictures\физика эб\1295177142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138113"/>
            <a:ext cx="2530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5" descr="C:\Users\Дом\Pictures\физика эб\kosis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1046163"/>
            <a:ext cx="24193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J:\1273816671_mamairina2_all.jpg"/>
          <p:cNvPicPr>
            <a:picLocks noChangeAspect="1" noChangeArrowheads="1"/>
          </p:cNvPicPr>
          <p:nvPr/>
        </p:nvPicPr>
        <p:blipFill>
          <a:blip r:embed="rId2"/>
          <a:srcRect l="48573" t="22559" r="3979" b="9068"/>
          <a:stretch>
            <a:fillRect/>
          </a:stretch>
        </p:blipFill>
        <p:spPr bwMode="auto">
          <a:xfrm>
            <a:off x="539750" y="3933825"/>
            <a:ext cx="2728913" cy="27892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4" name="TextBox 11"/>
          <p:cNvSpPr txBox="1">
            <a:spLocks noChangeArrowheads="1"/>
          </p:cNvSpPr>
          <p:nvPr/>
        </p:nvSpPr>
        <p:spPr bwMode="auto">
          <a:xfrm>
            <a:off x="1763713" y="404813"/>
            <a:ext cx="7200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457200"/>
            <a:endParaRPr lang="ru-RU" sz="1600">
              <a:solidFill>
                <a:srgbClr val="FF0000"/>
              </a:solidFill>
            </a:endParaRPr>
          </a:p>
          <a:p>
            <a:pPr lvl="2" indent="-457200"/>
            <a:r>
              <a:rPr lang="ru-RU">
                <a:solidFill>
                  <a:srgbClr val="FF0000"/>
                </a:solidFill>
              </a:rPr>
              <a:t>Несколько правил НЕЛЬЗЯ:</a:t>
            </a:r>
          </a:p>
          <a:p>
            <a:pPr lvl="2" indent="-457200"/>
            <a:r>
              <a:rPr lang="ru-RU">
                <a:solidFill>
                  <a:srgbClr val="FF0000"/>
                </a:solidFill>
                <a:latin typeface="Cambria" pitchFamily="18" charset="0"/>
              </a:rPr>
              <a:t>1.	Не включайте неисправные приборы.</a:t>
            </a:r>
          </a:p>
          <a:p>
            <a:pPr marL="800100" lvl="1" indent="-342900"/>
            <a:r>
              <a:rPr lang="ru-RU">
                <a:solidFill>
                  <a:srgbClr val="FF0000"/>
                </a:solidFill>
                <a:latin typeface="Cambria" pitchFamily="18" charset="0"/>
              </a:rPr>
              <a:t>2.	Не пользуйтесь электроприборами, если  у них 	перекручен шнур.</a:t>
            </a:r>
          </a:p>
          <a:p>
            <a:pPr marL="800100" lvl="1" indent="-342900">
              <a:buFontTx/>
              <a:buAutoNum type="arabicPeriod" startAt="3"/>
            </a:pPr>
            <a:r>
              <a:rPr lang="ru-RU">
                <a:solidFill>
                  <a:srgbClr val="FF0000"/>
                </a:solidFill>
                <a:latin typeface="Cambria" pitchFamily="18" charset="0"/>
              </a:rPr>
              <a:t>Никогда не трогайте провода и 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FF0000"/>
                </a:solidFill>
                <a:latin typeface="Cambria" pitchFamily="18" charset="0"/>
              </a:rPr>
              <a:t>электроприбо</a:t>
            </a:r>
            <a:r>
              <a:rPr lang="ru-RU">
                <a:solidFill>
                  <a:srgbClr val="FF0000"/>
                </a:solidFill>
              </a:rPr>
              <a:t>ры </a:t>
            </a:r>
            <a:r>
              <a:rPr lang="ru-RU">
                <a:solidFill>
                  <a:srgbClr val="FF0000"/>
                </a:solidFill>
                <a:latin typeface="Cambria" pitchFamily="18" charset="0"/>
              </a:rPr>
              <a:t> 	мокрыми руками.</a:t>
            </a:r>
          </a:p>
          <a:p>
            <a:pPr marL="800100" lvl="1" indent="-342900"/>
            <a:r>
              <a:rPr lang="ru-RU">
                <a:solidFill>
                  <a:srgbClr val="FF0000"/>
                </a:solidFill>
                <a:latin typeface="Cambria" pitchFamily="18" charset="0"/>
              </a:rPr>
              <a:t>4.	Не вынимайте из розетки, дёргая за шнур.</a:t>
            </a:r>
          </a:p>
          <a:p>
            <a:pPr marL="800100" lvl="1" indent="-342900"/>
            <a:r>
              <a:rPr lang="ru-RU">
                <a:solidFill>
                  <a:srgbClr val="FF0000"/>
                </a:solidFill>
                <a:latin typeface="Cambria" pitchFamily="18" charset="0"/>
              </a:rPr>
              <a:t>5.	Если почувствовали запах горелой резины 		заметили проскочившую в розетке искру, 	 	сразу же скажите об этом взрослым.</a:t>
            </a:r>
          </a:p>
          <a:p>
            <a:pPr marL="800100" lvl="1" indent="-342900"/>
            <a:r>
              <a:rPr lang="ru-RU">
                <a:solidFill>
                  <a:srgbClr val="FF0000"/>
                </a:solidFill>
                <a:latin typeface="Cambria" pitchFamily="18" charset="0"/>
              </a:rPr>
              <a:t>6.	Не оставляйте включенными электроприборы.</a:t>
            </a:r>
          </a:p>
        </p:txBody>
      </p:sp>
      <p:pic>
        <p:nvPicPr>
          <p:cNvPr id="18435" name="Picture 4" descr="C:\Users\Дом\AppData\Local\Microsoft\Windows\Temporary Internet Files\Content.IE5\UZ88AZT4\MC90029780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5597">
            <a:off x="6659563" y="4076700"/>
            <a:ext cx="21653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Users\Дом\AppData\Local\Microsoft\Windows\Temporary Internet Files\Content.IE5\UZ88AZT4\MC90031214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268413"/>
            <a:ext cx="23034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0" y="6021288"/>
            <a:ext cx="360040" cy="288032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49275"/>
            <a:ext cx="7772400" cy="10080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 </a:t>
            </a:r>
            <a:r>
              <a:rPr lang="ru-RU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работе в </a:t>
            </a:r>
            <a:r>
              <a:rPr lang="ru-RU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любом </a:t>
            </a:r>
            <a:r>
              <a:rPr lang="ru-RU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кабинете допускаются школьники, прошедшие инструктаж по технике безопасности, соблюдающие указания учителя, расписавшиеся в журнале регистрации инструктажа.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827088" y="2205038"/>
            <a:ext cx="76327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accent2"/>
                </a:solidFill>
                <a:latin typeface="Cambria" pitchFamily="18" charset="0"/>
              </a:rPr>
              <a:t>Необходимо неукоснительно соблюдать правила  по технике безопасности</a:t>
            </a:r>
            <a:r>
              <a:rPr lang="ru-RU" sz="2800">
                <a:solidFill>
                  <a:schemeClr val="accent2"/>
                </a:solidFill>
              </a:rPr>
              <a:t>, в том числе и электробезопасности</a:t>
            </a:r>
            <a:r>
              <a:rPr lang="ru-RU" sz="2800">
                <a:solidFill>
                  <a:schemeClr val="accent2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2800">
                <a:solidFill>
                  <a:schemeClr val="accent2"/>
                </a:solidFill>
                <a:latin typeface="Cambria" pitchFamily="18" charset="0"/>
              </a:rPr>
              <a:t>Нарушение этих правил может привести к поражению электрическим током, к получению механических повреждений и травм, вызвать возгорание.</a:t>
            </a:r>
          </a:p>
        </p:txBody>
      </p:sp>
      <p:pic>
        <p:nvPicPr>
          <p:cNvPr id="19459" name="Picture 2" descr="C:\Users\Дом\Pictures\физика эб\48102841_1251525764_0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9788" y="5340350"/>
            <a:ext cx="147796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Дом\Pictures\физика эб\48102843_1251525777_01_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321300"/>
            <a:ext cx="1238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7454" y="6320333"/>
            <a:ext cx="360040" cy="288032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231775" y="304800"/>
            <a:ext cx="91487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	</a:t>
            </a:r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ПРАВИЛА ПОВЕДЕНИЯ И ТЕХНИКИ БЕЗОПАСНОСТИ</a:t>
            </a:r>
          </a:p>
          <a:p>
            <a:pPr lvl="1"/>
            <a:r>
              <a:rPr lang="ru-RU">
                <a:latin typeface="Cambria" pitchFamily="18" charset="0"/>
              </a:rPr>
              <a:t>1.	Включать и выключать </a:t>
            </a:r>
            <a:r>
              <a:rPr lang="ru-RU"/>
              <a:t>электрооборудование</a:t>
            </a:r>
            <a:r>
              <a:rPr lang="ru-RU">
                <a:latin typeface="Cambria" pitchFamily="18" charset="0"/>
              </a:rPr>
              <a:t> только с разрешения учителя.</a:t>
            </a:r>
          </a:p>
          <a:p>
            <a:pPr lvl="1"/>
            <a:r>
              <a:rPr lang="ru-RU">
                <a:latin typeface="Cambria" pitchFamily="18" charset="0"/>
              </a:rPr>
              <a:t>2.	Перед началом работы ученик должен убедиться в отсутствии видимых </a:t>
            </a:r>
          </a:p>
          <a:p>
            <a:r>
              <a:rPr lang="ru-RU">
                <a:latin typeface="Cambria" pitchFamily="18" charset="0"/>
              </a:rPr>
              <a:t>	повреждений оборудования .</a:t>
            </a:r>
          </a:p>
          <a:p>
            <a:pPr lvl="1"/>
            <a:r>
              <a:rPr lang="ru-RU">
                <a:latin typeface="Cambria" pitchFamily="18" charset="0"/>
              </a:rPr>
              <a:t>3.	Не подключать кабели, разъёмы и другую аппаратуру.</a:t>
            </a:r>
          </a:p>
          <a:p>
            <a:pPr lvl="1"/>
            <a:r>
              <a:rPr lang="ru-RU">
                <a:latin typeface="Cambria" pitchFamily="18" charset="0"/>
              </a:rPr>
              <a:t>4.	Соблюдать правила последовательности включения и выключения </a:t>
            </a:r>
          </a:p>
          <a:p>
            <a:pPr lvl="1"/>
            <a:r>
              <a:rPr lang="ru-RU">
                <a:latin typeface="Cambria" pitchFamily="18" charset="0"/>
              </a:rPr>
              <a:t>	</a:t>
            </a:r>
            <a:r>
              <a:rPr lang="ru-RU"/>
              <a:t>оборудования</a:t>
            </a:r>
            <a:r>
              <a:rPr lang="ru-RU">
                <a:latin typeface="Cambria" pitchFamily="18" charset="0"/>
              </a:rPr>
              <a:t>.</a:t>
            </a:r>
          </a:p>
          <a:p>
            <a:pPr lvl="1"/>
            <a:r>
              <a:rPr lang="ru-RU">
                <a:latin typeface="Cambria" pitchFamily="18" charset="0"/>
              </a:rPr>
              <a:t>5.	При  появлении изменений в функционировании аппаратуры, </a:t>
            </a:r>
          </a:p>
          <a:p>
            <a:pPr lvl="1"/>
            <a:r>
              <a:rPr lang="ru-RU">
                <a:latin typeface="Cambria" pitchFamily="18" charset="0"/>
              </a:rPr>
              <a:t>	самопроизвольного её отключения необходимо немедленно </a:t>
            </a:r>
          </a:p>
          <a:p>
            <a:pPr lvl="1"/>
            <a:r>
              <a:rPr lang="ru-RU">
                <a:latin typeface="Cambria" pitchFamily="18" charset="0"/>
              </a:rPr>
              <a:t>	прекратить работу и сообщить об этом преподавателю.</a:t>
            </a: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98438" y="3435350"/>
            <a:ext cx="87931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	</a:t>
            </a:r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ЗАПРЕЩАЕТСЯ:</a:t>
            </a:r>
          </a:p>
          <a:p>
            <a:pPr lvl="1"/>
            <a:r>
              <a:rPr lang="ru-RU">
                <a:latin typeface="Cambria" pitchFamily="18" charset="0"/>
              </a:rPr>
              <a:t>1.	Пользоваться неисправной техникой.</a:t>
            </a:r>
          </a:p>
          <a:p>
            <a:pPr lvl="1"/>
            <a:r>
              <a:rPr lang="ru-RU">
                <a:latin typeface="Cambria" pitchFamily="18" charset="0"/>
              </a:rPr>
              <a:t>2.	При включённом компьютере отключать , подключать кабели, </a:t>
            </a:r>
          </a:p>
          <a:p>
            <a:r>
              <a:rPr lang="ru-RU">
                <a:latin typeface="Cambria" pitchFamily="18" charset="0"/>
              </a:rPr>
              <a:t>	соединяющие его различные устройства.</a:t>
            </a:r>
          </a:p>
          <a:p>
            <a:pPr lvl="1"/>
            <a:r>
              <a:rPr lang="ru-RU">
                <a:latin typeface="Cambria" pitchFamily="18" charset="0"/>
              </a:rPr>
              <a:t>3.	Касаться экрана компьютера , разъемов, соединительных кабелей, </a:t>
            </a:r>
          </a:p>
          <a:p>
            <a:pPr lvl="1"/>
            <a:r>
              <a:rPr lang="ru-RU">
                <a:latin typeface="Cambria" pitchFamily="18" charset="0"/>
              </a:rPr>
              <a:t>	токоведущих частей аппаратуры  руками или острыми металлическими </a:t>
            </a:r>
          </a:p>
          <a:p>
            <a:pPr lvl="1"/>
            <a:r>
              <a:rPr lang="ru-RU">
                <a:latin typeface="Cambria" pitchFamily="18" charset="0"/>
              </a:rPr>
              <a:t>	предметами.</a:t>
            </a:r>
          </a:p>
          <a:p>
            <a:pPr lvl="1"/>
            <a:r>
              <a:rPr lang="ru-RU">
                <a:latin typeface="Cambria" pitchFamily="18" charset="0"/>
              </a:rPr>
              <a:t>4.	Самостоятельно устранять неисправность работы </a:t>
            </a:r>
            <a:r>
              <a:rPr lang="ru-RU"/>
              <a:t>электрооборудования</a:t>
            </a:r>
            <a:r>
              <a:rPr lang="ru-RU">
                <a:latin typeface="Cambria" pitchFamily="18" charset="0"/>
              </a:rPr>
              <a:t>.</a:t>
            </a:r>
          </a:p>
          <a:p>
            <a:pPr lvl="1"/>
            <a:r>
              <a:rPr lang="ru-RU">
                <a:latin typeface="Cambria" pitchFamily="18" charset="0"/>
              </a:rPr>
              <a:t>5.	Передвигать системный блок и монитор</a:t>
            </a:r>
            <a:r>
              <a:rPr lang="ru-RU"/>
              <a:t> компьютера</a:t>
            </a:r>
            <a:r>
              <a:rPr lang="ru-RU">
                <a:latin typeface="Cambria" pitchFamily="18" charset="0"/>
              </a:rPr>
              <a:t>.</a:t>
            </a:r>
          </a:p>
          <a:p>
            <a:pPr lvl="1"/>
            <a:r>
              <a:rPr lang="ru-RU">
                <a:latin typeface="Cambria" pitchFamily="18" charset="0"/>
              </a:rPr>
              <a:t>6.	Нельзя приносить еду и напитки в кабинет. </a:t>
            </a:r>
          </a:p>
          <a:p>
            <a:pPr lvl="1"/>
            <a:r>
              <a:rPr lang="ru-RU">
                <a:latin typeface="Cambria" pitchFamily="18" charset="0"/>
              </a:rPr>
              <a:t>7.	Работать грязными, влажными руками, во влажной одежде.</a:t>
            </a:r>
          </a:p>
          <a:p>
            <a:pPr lvl="1"/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20483" name="Picture 2" descr="C:\Users\Дом\Pictures\физика эб\48105111_1251531744_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2426">
            <a:off x="7389813" y="2371725"/>
            <a:ext cx="164623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7454" y="6320333"/>
            <a:ext cx="360040" cy="288032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J:\p-015 (10).jpg"/>
          <p:cNvPicPr>
            <a:picLocks noChangeAspect="1" noChangeArrowheads="1"/>
          </p:cNvPicPr>
          <p:nvPr/>
        </p:nvPicPr>
        <p:blipFill>
          <a:blip r:embed="rId2"/>
          <a:srcRect l="3136" t="41289" r="73024" b="42409"/>
          <a:stretch>
            <a:fillRect/>
          </a:stretch>
        </p:blipFill>
        <p:spPr bwMode="auto">
          <a:xfrm>
            <a:off x="4643438" y="260350"/>
            <a:ext cx="2976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J:\p-015 (10).jpg"/>
          <p:cNvPicPr>
            <a:picLocks noChangeAspect="1" noChangeArrowheads="1"/>
          </p:cNvPicPr>
          <p:nvPr/>
        </p:nvPicPr>
        <p:blipFill>
          <a:blip r:embed="rId2"/>
          <a:srcRect l="3435" t="58765" r="72641" b="24704"/>
          <a:stretch>
            <a:fillRect/>
          </a:stretch>
        </p:blipFill>
        <p:spPr bwMode="auto">
          <a:xfrm>
            <a:off x="1187450" y="260350"/>
            <a:ext cx="32893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J:\p-015 (10).jpg"/>
          <p:cNvPicPr>
            <a:picLocks noChangeAspect="1" noChangeArrowheads="1"/>
          </p:cNvPicPr>
          <p:nvPr/>
        </p:nvPicPr>
        <p:blipFill>
          <a:blip r:embed="rId2"/>
          <a:srcRect l="72949" t="41196" r="3418" b="42284"/>
          <a:stretch>
            <a:fillRect/>
          </a:stretch>
        </p:blipFill>
        <p:spPr bwMode="auto">
          <a:xfrm>
            <a:off x="395288" y="3429000"/>
            <a:ext cx="324008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J:\p-015 (10).jpg"/>
          <p:cNvPicPr>
            <a:picLocks noChangeAspect="1" noChangeArrowheads="1"/>
          </p:cNvPicPr>
          <p:nvPr/>
        </p:nvPicPr>
        <p:blipFill>
          <a:blip r:embed="rId2"/>
          <a:srcRect l="73236" t="23659" r="3418" b="59779"/>
          <a:stretch>
            <a:fillRect/>
          </a:stretch>
        </p:blipFill>
        <p:spPr bwMode="auto">
          <a:xfrm>
            <a:off x="5364163" y="3284538"/>
            <a:ext cx="34575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 конец 8">
            <a:hlinkClick r:id="rId3" action="ppaction://hlinksldjump" highlightClick="1"/>
          </p:cNvPr>
          <p:cNvSpPr/>
          <p:nvPr/>
        </p:nvSpPr>
        <p:spPr>
          <a:xfrm>
            <a:off x="7454" y="6320333"/>
            <a:ext cx="360040" cy="288032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1050</TotalTime>
  <Words>477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34" baseType="lpstr">
      <vt:lpstr>Arial</vt:lpstr>
      <vt:lpstr>Cambria</vt:lpstr>
      <vt:lpstr>Wingdings</vt:lpstr>
      <vt:lpstr>Calibri</vt:lpstr>
      <vt:lpstr>Rockwell</vt:lpstr>
      <vt:lpstr>Kilter</vt:lpstr>
      <vt:lpstr>Kilter</vt:lpstr>
      <vt:lpstr>Kilter</vt:lpstr>
      <vt:lpstr>Kilter</vt:lpstr>
      <vt:lpstr>Kilter</vt:lpstr>
      <vt:lpstr>Kilter</vt:lpstr>
      <vt:lpstr>Kilter</vt:lpstr>
      <vt:lpstr>Kilter</vt:lpstr>
      <vt:lpstr>Kilter</vt:lpstr>
      <vt:lpstr>Kilter</vt:lpstr>
      <vt:lpstr>Kilter</vt:lpstr>
      <vt:lpstr>Kilter</vt:lpstr>
      <vt:lpstr>Электробезопасность –  правила без исключений! </vt:lpstr>
      <vt:lpstr>Слайд 2</vt:lpstr>
      <vt:lpstr>Электробезопасность </vt:lpstr>
      <vt:lpstr>Кабинеты  повышенной опасности в школе</vt:lpstr>
      <vt:lpstr>Кабинет физики</vt:lpstr>
      <vt:lpstr>Слайд 6</vt:lpstr>
      <vt:lpstr>К работе в любом кабинете допускаются школьники, прошедшие инструктаж по технике безопасности, соблюдающие указания учителя, расписавшиеся в журнале регистрации инструктажа.</vt:lpstr>
      <vt:lpstr>Слайд 8</vt:lpstr>
      <vt:lpstr>Слайд 9</vt:lpstr>
      <vt:lpstr>Мастерские </vt:lpstr>
      <vt:lpstr>Слайд 11</vt:lpstr>
      <vt:lpstr>Дома</vt:lpstr>
      <vt:lpstr>Слайд 13</vt:lpstr>
      <vt:lpstr>На улице</vt:lpstr>
      <vt:lpstr>Защитные средства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ЭЛЕКТРОБЕЗОПАСНОСТЬ -</dc:title>
  <dc:creator>Дом</dc:creator>
  <cp:lastModifiedBy>user</cp:lastModifiedBy>
  <cp:revision>44</cp:revision>
  <dcterms:created xsi:type="dcterms:W3CDTF">2011-11-12T11:09:36Z</dcterms:created>
  <dcterms:modified xsi:type="dcterms:W3CDTF">2016-03-17T16:47:00Z</dcterms:modified>
</cp:coreProperties>
</file>